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venir Next LT Pro Light"/>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venir Next LT Pro Light"/>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venir Next LT Pro Light"/>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venir Next LT Pro Light"/>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venir Next LT Pro Light"/>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venir Next LT Pro Light"/>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venir Next LT Pro Light"/>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venir Next LT Pro Light"/>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venir Next LT Pro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9E4"/>
          </a:solidFill>
        </a:fill>
      </a:tcStyle>
    </a:wholeTbl>
    <a:band2H>
      <a:tcTxStyle b="def" i="def"/>
      <a:tcStyle>
        <a:tcBdr/>
        <a:fill>
          <a:solidFill>
            <a:srgbClr val="E7EDF2"/>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2E9"/>
          </a:solidFill>
        </a:fill>
      </a:tcStyle>
    </a:wholeTbl>
    <a:band2H>
      <a:tcTxStyle b="def" i="def"/>
      <a:tcStyle>
        <a:tcBdr/>
        <a:fill>
          <a:solidFill>
            <a:srgbClr val="E8EA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DFCD"/>
          </a:solidFill>
        </a:fill>
      </a:tcStyle>
    </a:wholeTbl>
    <a:band2H>
      <a:tcTxStyle b="def" i="def"/>
      <a:tcStyle>
        <a:tcBdr/>
        <a:fill>
          <a:solidFill>
            <a:srgbClr val="F2F0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1" name="Shape 131"/>
          <p:cNvSpPr/>
          <p:nvPr>
            <p:ph type="sldImg"/>
          </p:nvPr>
        </p:nvSpPr>
        <p:spPr>
          <a:xfrm>
            <a:off x="1143000" y="685800"/>
            <a:ext cx="4572000" cy="3429000"/>
          </a:xfrm>
          <a:prstGeom prst="rect">
            <a:avLst/>
          </a:prstGeom>
        </p:spPr>
        <p:txBody>
          <a:bodyPr/>
          <a:lstStyle/>
          <a:p>
            <a:pPr/>
          </a:p>
        </p:txBody>
      </p:sp>
      <p:sp>
        <p:nvSpPr>
          <p:cNvPr id="132" name="Shape 132"/>
          <p:cNvSpPr/>
          <p:nvPr>
            <p:ph type="body" sz="quarter" idx="1"/>
          </p:nvPr>
        </p:nvSpPr>
        <p:spPr>
          <a:xfrm>
            <a:off x="914400" y="4343400"/>
            <a:ext cx="5029200" cy="4114800"/>
          </a:xfrm>
          <a:prstGeom prst="rect">
            <a:avLst/>
          </a:prstGeom>
        </p:spPr>
        <p:txBody>
          <a:bodyPr/>
          <a:lstStyle/>
          <a:p>
            <a:pPr/>
          </a:p>
        </p:txBody>
      </p:sp>
    </p:spTree>
  </p:cSld>
  <p:clrMap bg1="dk1" tx1="lt1" bg2="dk2" tx2="lt2" accent1="accent1" accent2="accent2" accent3="accent3" accent4="accent4" accent5="accent5" accent6="accent6" hlink="hlink" folHlink="folHlink"/>
  <p:notesStyle>
    <a:lvl1pPr latinLnBrk="0">
      <a:defRPr sz="1200">
        <a:solidFill>
          <a:srgbClr val="FFFFFF"/>
        </a:solidFill>
        <a:latin typeface="+mj-lt"/>
        <a:ea typeface="+mj-ea"/>
        <a:cs typeface="+mj-cs"/>
        <a:sym typeface="Avenir Next LT Pro Light"/>
      </a:defRPr>
    </a:lvl1pPr>
    <a:lvl2pPr indent="228600" latinLnBrk="0">
      <a:defRPr sz="1200">
        <a:solidFill>
          <a:srgbClr val="FFFFFF"/>
        </a:solidFill>
        <a:latin typeface="+mj-lt"/>
        <a:ea typeface="+mj-ea"/>
        <a:cs typeface="+mj-cs"/>
        <a:sym typeface="Avenir Next LT Pro Light"/>
      </a:defRPr>
    </a:lvl2pPr>
    <a:lvl3pPr indent="457200" latinLnBrk="0">
      <a:defRPr sz="1200">
        <a:solidFill>
          <a:srgbClr val="FFFFFF"/>
        </a:solidFill>
        <a:latin typeface="+mj-lt"/>
        <a:ea typeface="+mj-ea"/>
        <a:cs typeface="+mj-cs"/>
        <a:sym typeface="Avenir Next LT Pro Light"/>
      </a:defRPr>
    </a:lvl3pPr>
    <a:lvl4pPr indent="685800" latinLnBrk="0">
      <a:defRPr sz="1200">
        <a:solidFill>
          <a:srgbClr val="FFFFFF"/>
        </a:solidFill>
        <a:latin typeface="+mj-lt"/>
        <a:ea typeface="+mj-ea"/>
        <a:cs typeface="+mj-cs"/>
        <a:sym typeface="Avenir Next LT Pro Light"/>
      </a:defRPr>
    </a:lvl4pPr>
    <a:lvl5pPr indent="914400" latinLnBrk="0">
      <a:defRPr sz="1200">
        <a:solidFill>
          <a:srgbClr val="FFFFFF"/>
        </a:solidFill>
        <a:latin typeface="+mj-lt"/>
        <a:ea typeface="+mj-ea"/>
        <a:cs typeface="+mj-cs"/>
        <a:sym typeface="Avenir Next LT Pro Light"/>
      </a:defRPr>
    </a:lvl5pPr>
    <a:lvl6pPr indent="1143000" latinLnBrk="0">
      <a:defRPr sz="1200">
        <a:solidFill>
          <a:srgbClr val="FFFFFF"/>
        </a:solidFill>
        <a:latin typeface="+mj-lt"/>
        <a:ea typeface="+mj-ea"/>
        <a:cs typeface="+mj-cs"/>
        <a:sym typeface="Avenir Next LT Pro Light"/>
      </a:defRPr>
    </a:lvl6pPr>
    <a:lvl7pPr indent="1371600" latinLnBrk="0">
      <a:defRPr sz="1200">
        <a:solidFill>
          <a:srgbClr val="FFFFFF"/>
        </a:solidFill>
        <a:latin typeface="+mj-lt"/>
        <a:ea typeface="+mj-ea"/>
        <a:cs typeface="+mj-cs"/>
        <a:sym typeface="Avenir Next LT Pro Light"/>
      </a:defRPr>
    </a:lvl7pPr>
    <a:lvl8pPr indent="1600200" latinLnBrk="0">
      <a:defRPr sz="1200">
        <a:solidFill>
          <a:srgbClr val="FFFFFF"/>
        </a:solidFill>
        <a:latin typeface="+mj-lt"/>
        <a:ea typeface="+mj-ea"/>
        <a:cs typeface="+mj-cs"/>
        <a:sym typeface="Avenir Next LT Pro Light"/>
      </a:defRPr>
    </a:lvl8pPr>
    <a:lvl9pPr indent="1828800" latinLnBrk="0">
      <a:defRPr sz="1200">
        <a:solidFill>
          <a:srgbClr val="FFFFFF"/>
        </a:solidFill>
        <a:latin typeface="+mj-lt"/>
        <a:ea typeface="+mj-ea"/>
        <a:cs typeface="+mj-cs"/>
        <a:sym typeface="Avenir Next LT Pro Light"/>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2197100" y="1079500"/>
            <a:ext cx="7797800" cy="2138401"/>
          </a:xfrm>
          <a:prstGeom prst="rect">
            <a:avLst/>
          </a:prstGeom>
        </p:spPr>
        <p:txBody>
          <a:bodyPr anchor="b"/>
          <a:lstStyle/>
          <a:p>
            <a:pPr/>
            <a:r>
              <a:t>Title Text</a:t>
            </a:r>
          </a:p>
        </p:txBody>
      </p:sp>
      <p:sp>
        <p:nvSpPr>
          <p:cNvPr id="12" name="Body Level One…"/>
          <p:cNvSpPr txBox="1"/>
          <p:nvPr>
            <p:ph type="body" sz="quarter" idx="1"/>
          </p:nvPr>
        </p:nvSpPr>
        <p:spPr>
          <a:xfrm>
            <a:off x="3308350" y="4113212"/>
            <a:ext cx="5575300" cy="1655763"/>
          </a:xfrm>
          <a:prstGeom prst="rect">
            <a:avLst/>
          </a:prstGeom>
        </p:spPr>
        <p:txBody>
          <a:bodyPr/>
          <a:lstStyle>
            <a:lvl1pPr marL="0" indent="0" algn="ctr">
              <a:buClrTx/>
              <a:buSzTx/>
              <a:buNone/>
              <a:defRPr i="1" sz="2400"/>
            </a:lvl1pPr>
            <a:lvl2pPr indent="457200" algn="ctr">
              <a:buClrTx/>
              <a:buFontTx/>
              <a:defRPr i="1" sz="2400"/>
            </a:lvl2pPr>
            <a:lvl3pPr marL="0" indent="914400" algn="ctr">
              <a:buClrTx/>
              <a:buSzTx/>
              <a:buNone/>
              <a:defRPr i="1" sz="2400"/>
            </a:lvl3pPr>
            <a:lvl4pPr indent="1371600" algn="ctr">
              <a:buClrTx/>
              <a:buFontTx/>
              <a:defRPr i="1" sz="2400"/>
            </a:lvl4pPr>
            <a:lvl5pPr marL="0" indent="1828800" algn="ctr">
              <a:buClrTx/>
              <a:buSzTx/>
              <a:buNone/>
              <a:defRPr i="1" sz="2400"/>
            </a:lvl5pPr>
          </a:lstStyle>
          <a:p>
            <a:pPr/>
            <a:r>
              <a:t>Body Level One</a:t>
            </a:r>
          </a:p>
          <a:p>
            <a:pPr lvl="1"/>
            <a:r>
              <a:t>Body Level Two</a:t>
            </a:r>
          </a:p>
          <a:p>
            <a:pPr lvl="2"/>
            <a:r>
              <a:t>Body Level Three</a:t>
            </a:r>
          </a:p>
          <a:p>
            <a:pPr lvl="3"/>
            <a:r>
              <a:t>Body Level Four</a:t>
            </a:r>
          </a:p>
          <a:p>
            <a:pPr lvl="4"/>
            <a:r>
              <a:t>Body Level Five</a:t>
            </a:r>
          </a:p>
        </p:txBody>
      </p:sp>
      <p:sp>
        <p:nvSpPr>
          <p:cNvPr id="13" name="Straight Connector 6"/>
          <p:cNvSpPr/>
          <p:nvPr/>
        </p:nvSpPr>
        <p:spPr>
          <a:xfrm>
            <a:off x="5825999" y="3690870"/>
            <a:ext cx="540001" cy="1"/>
          </a:xfrm>
          <a:prstGeom prst="line">
            <a:avLst/>
          </a:prstGeom>
          <a:ln w="12700">
            <a:solidFill>
              <a:srgbClr val="FFFFFF"/>
            </a:solidFill>
          </a:ln>
        </p:spPr>
        <p:txBody>
          <a:bodyPr lIns="45719" rIns="45719"/>
          <a:lstStyle/>
          <a:p>
            <a:pPr>
              <a:defRPr>
                <a:solidFill>
                  <a:srgbClr val="FFFFFF"/>
                </a:solidFill>
              </a:defRPr>
            </a:pPr>
          </a:p>
        </p:txBody>
      </p:sp>
      <p:grpSp>
        <p:nvGrpSpPr>
          <p:cNvPr id="18" name="Group 19"/>
          <p:cNvGrpSpPr/>
          <p:nvPr/>
        </p:nvGrpSpPr>
        <p:grpSpPr>
          <a:xfrm>
            <a:off x="9966373" y="4441673"/>
            <a:ext cx="1394725" cy="1381278"/>
            <a:chOff x="0" y="0"/>
            <a:chExt cx="1394724" cy="1381276"/>
          </a:xfrm>
        </p:grpSpPr>
        <p:sp>
          <p:nvSpPr>
            <p:cNvPr id="14" name="Freeform: Shape 15"/>
            <p:cNvSpPr/>
            <p:nvPr/>
          </p:nvSpPr>
          <p:spPr>
            <a:xfrm flipH="1" rot="2700000">
              <a:off x="441115" y="55219"/>
              <a:ext cx="571821" cy="13167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68" y="0"/>
                  </a:moveTo>
                  <a:lnTo>
                    <a:pt x="10800" y="52"/>
                  </a:lnTo>
                  <a:lnTo>
                    <a:pt x="10856" y="30"/>
                  </a:lnTo>
                  <a:lnTo>
                    <a:pt x="10932" y="0"/>
                  </a:lnTo>
                  <a:lnTo>
                    <a:pt x="10932" y="104"/>
                  </a:lnTo>
                  <a:lnTo>
                    <a:pt x="11680" y="399"/>
                  </a:lnTo>
                  <a:cubicBezTo>
                    <a:pt x="17809" y="3061"/>
                    <a:pt x="21600" y="6738"/>
                    <a:pt x="21600" y="10800"/>
                  </a:cubicBezTo>
                  <a:cubicBezTo>
                    <a:pt x="21600" y="14862"/>
                    <a:pt x="17809" y="18539"/>
                    <a:pt x="11680" y="21201"/>
                  </a:cubicBezTo>
                  <a:lnTo>
                    <a:pt x="10932" y="21496"/>
                  </a:lnTo>
                  <a:lnTo>
                    <a:pt x="10932" y="21600"/>
                  </a:lnTo>
                  <a:lnTo>
                    <a:pt x="10856" y="21570"/>
                  </a:lnTo>
                  <a:lnTo>
                    <a:pt x="10800" y="21548"/>
                  </a:lnTo>
                  <a:lnTo>
                    <a:pt x="10668" y="21600"/>
                  </a:lnTo>
                  <a:lnTo>
                    <a:pt x="10668" y="21496"/>
                  </a:lnTo>
                  <a:lnTo>
                    <a:pt x="9920" y="21201"/>
                  </a:lnTo>
                  <a:cubicBezTo>
                    <a:pt x="3791" y="18539"/>
                    <a:pt x="0" y="14862"/>
                    <a:pt x="0" y="10800"/>
                  </a:cubicBezTo>
                  <a:cubicBezTo>
                    <a:pt x="0" y="6738"/>
                    <a:pt x="3791" y="3061"/>
                    <a:pt x="9920" y="399"/>
                  </a:cubicBezTo>
                  <a:lnTo>
                    <a:pt x="10668" y="104"/>
                  </a:lnTo>
                  <a:close/>
                </a:path>
              </a:pathLst>
            </a:custGeom>
            <a:solidFill>
              <a:schemeClr val="accent4">
                <a:alpha val="4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nvGrpSpPr>
            <p:cNvPr id="17" name="Group 16"/>
            <p:cNvGrpSpPr/>
            <p:nvPr/>
          </p:nvGrpSpPr>
          <p:grpSpPr>
            <a:xfrm>
              <a:off x="-1" y="0"/>
              <a:ext cx="1344352" cy="1345884"/>
              <a:chOff x="0" y="0"/>
              <a:chExt cx="1344350" cy="1345883"/>
            </a:xfrm>
          </p:grpSpPr>
          <p:sp>
            <p:nvSpPr>
              <p:cNvPr id="15" name="Freeform: Shape 17"/>
              <p:cNvSpPr/>
              <p:nvPr/>
            </p:nvSpPr>
            <p:spPr>
              <a:xfrm flipH="1" rot="2700000">
                <a:off x="392425" y="10037"/>
                <a:ext cx="571821" cy="13119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20" y="349"/>
                    </a:moveTo>
                    <a:lnTo>
                      <a:pt x="10800" y="0"/>
                    </a:lnTo>
                    <a:lnTo>
                      <a:pt x="11680" y="349"/>
                    </a:lnTo>
                    <a:cubicBezTo>
                      <a:pt x="17809" y="3020"/>
                      <a:pt x="21600" y="6710"/>
                      <a:pt x="21600" y="10787"/>
                    </a:cubicBezTo>
                    <a:cubicBezTo>
                      <a:pt x="21600" y="14863"/>
                      <a:pt x="17809" y="18554"/>
                      <a:pt x="11680" y="21225"/>
                    </a:cubicBezTo>
                    <a:lnTo>
                      <a:pt x="10797" y="21600"/>
                    </a:lnTo>
                    <a:lnTo>
                      <a:pt x="9920" y="21225"/>
                    </a:lnTo>
                    <a:cubicBezTo>
                      <a:pt x="3791" y="18554"/>
                      <a:pt x="0" y="14863"/>
                      <a:pt x="0" y="10787"/>
                    </a:cubicBezTo>
                    <a:cubicBezTo>
                      <a:pt x="0" y="6710"/>
                      <a:pt x="3791" y="3020"/>
                      <a:pt x="9920" y="349"/>
                    </a:cubicBezTo>
                    <a:close/>
                  </a:path>
                </a:pathLst>
              </a:custGeom>
              <a:noFill/>
              <a:ln w="12700"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6" name="Straight Connector 18"/>
              <p:cNvSpPr/>
              <p:nvPr/>
            </p:nvSpPr>
            <p:spPr>
              <a:xfrm flipH="1">
                <a:off x="0" y="200370"/>
                <a:ext cx="1145514" cy="1145514"/>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grpSp>
      <p:sp>
        <p:nvSpPr>
          <p:cNvPr id="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Picture with Caption">
    <p:spTree>
      <p:nvGrpSpPr>
        <p:cNvPr id="1" name=""/>
        <p:cNvGrpSpPr/>
        <p:nvPr/>
      </p:nvGrpSpPr>
      <p:grpSpPr>
        <a:xfrm>
          <a:off x="0" y="0"/>
          <a:ext cx="0" cy="0"/>
          <a:chOff x="0" y="0"/>
          <a:chExt cx="0" cy="0"/>
        </a:xfrm>
      </p:grpSpPr>
      <p:sp>
        <p:nvSpPr>
          <p:cNvPr id="112" name="Title Text"/>
          <p:cNvSpPr txBox="1"/>
          <p:nvPr>
            <p:ph type="title"/>
          </p:nvPr>
        </p:nvSpPr>
        <p:spPr>
          <a:xfrm>
            <a:off x="1079500" y="1011237"/>
            <a:ext cx="3905252" cy="1292663"/>
          </a:xfrm>
          <a:prstGeom prst="rect">
            <a:avLst/>
          </a:prstGeom>
        </p:spPr>
        <p:txBody>
          <a:bodyPr anchor="t"/>
          <a:lstStyle>
            <a:lvl1pPr algn="l"/>
          </a:lstStyle>
          <a:p>
            <a:pPr/>
            <a:r>
              <a:t>Title Text</a:t>
            </a:r>
          </a:p>
        </p:txBody>
      </p:sp>
      <p:sp>
        <p:nvSpPr>
          <p:cNvPr id="113" name="Picture Placeholder 2"/>
          <p:cNvSpPr/>
          <p:nvPr>
            <p:ph type="pic" idx="13"/>
          </p:nvPr>
        </p:nvSpPr>
        <p:spPr>
          <a:xfrm>
            <a:off x="5537200" y="531812"/>
            <a:ext cx="6113813" cy="5784851"/>
          </a:xfrm>
          <a:prstGeom prst="rect">
            <a:avLst/>
          </a:prstGeom>
        </p:spPr>
        <p:txBody>
          <a:bodyPr lIns="91439" tIns="45719" rIns="91439" bIns="45719">
            <a:noAutofit/>
          </a:bodyPr>
          <a:lstStyle/>
          <a:p>
            <a:pPr/>
          </a:p>
        </p:txBody>
      </p:sp>
      <p:sp>
        <p:nvSpPr>
          <p:cNvPr id="114" name="Body Level One…"/>
          <p:cNvSpPr txBox="1"/>
          <p:nvPr>
            <p:ph type="body" sz="quarter" idx="1"/>
          </p:nvPr>
        </p:nvSpPr>
        <p:spPr>
          <a:xfrm>
            <a:off x="1079500" y="2663825"/>
            <a:ext cx="3905250" cy="3105150"/>
          </a:xfrm>
          <a:prstGeom prst="rect">
            <a:avLst/>
          </a:prstGeom>
        </p:spPr>
        <p:txBody>
          <a:bodyPr/>
          <a:lstStyle>
            <a:lvl1pPr marL="0" indent="0">
              <a:buClrTx/>
              <a:buSzTx/>
              <a:buNone/>
            </a:lvl1pPr>
            <a:lvl2pPr>
              <a:buClrTx/>
              <a:buFontTx/>
            </a:lvl2pPr>
            <a:lvl3pPr marL="0" indent="0">
              <a:buClrTx/>
              <a:buSzTx/>
              <a:buNone/>
            </a:lvl3pPr>
            <a:lvl4pPr>
              <a:buClrTx/>
              <a:buFontTx/>
            </a:lvl4pPr>
            <a:lvl5pPr marL="0" indent="0">
              <a:buClrTx/>
              <a:buSzTx/>
              <a:buNone/>
            </a:lvl5pPr>
          </a:lstStyle>
          <a:p>
            <a:pPr/>
            <a:r>
              <a:t>Body Level One</a:t>
            </a:r>
          </a:p>
          <a:p>
            <a:pPr lvl="1"/>
            <a:r>
              <a:t>Body Level Two</a:t>
            </a:r>
          </a:p>
          <a:p>
            <a:pPr lvl="2"/>
            <a:r>
              <a:t>Body Level Three</a:t>
            </a:r>
          </a:p>
          <a:p>
            <a:pPr lvl="3"/>
            <a:r>
              <a:t>Body Level Four</a:t>
            </a:r>
          </a:p>
          <a:p>
            <a:pPr lvl="4"/>
            <a:r>
              <a:t>Body Level Five</a:t>
            </a:r>
          </a:p>
        </p:txBody>
      </p:sp>
      <p:sp>
        <p:nvSpPr>
          <p:cNvPr id="1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Comparison">
    <p:spTree>
      <p:nvGrpSpPr>
        <p:cNvPr id="1" name=""/>
        <p:cNvGrpSpPr/>
        <p:nvPr/>
      </p:nvGrpSpPr>
      <p:grpSpPr>
        <a:xfrm>
          <a:off x="0" y="0"/>
          <a:ext cx="0" cy="0"/>
          <a:chOff x="0" y="0"/>
          <a:chExt cx="0" cy="0"/>
        </a:xfrm>
      </p:grpSpPr>
      <p:sp>
        <p:nvSpPr>
          <p:cNvPr id="122" name="Title Text"/>
          <p:cNvSpPr txBox="1"/>
          <p:nvPr>
            <p:ph type="title"/>
          </p:nvPr>
        </p:nvSpPr>
        <p:spPr>
          <a:xfrm>
            <a:off x="1079500" y="1011237"/>
            <a:ext cx="10026650" cy="655638"/>
          </a:xfrm>
          <a:prstGeom prst="rect">
            <a:avLst/>
          </a:prstGeom>
        </p:spPr>
        <p:txBody>
          <a:bodyPr anchor="t"/>
          <a:lstStyle>
            <a:lvl1pPr algn="l"/>
          </a:lstStyle>
          <a:p>
            <a:pPr/>
            <a:r>
              <a:t>Title Text</a:t>
            </a:r>
          </a:p>
        </p:txBody>
      </p:sp>
      <p:sp>
        <p:nvSpPr>
          <p:cNvPr id="123" name="Body Level One…"/>
          <p:cNvSpPr txBox="1"/>
          <p:nvPr>
            <p:ph type="body" sz="quarter" idx="1"/>
          </p:nvPr>
        </p:nvSpPr>
        <p:spPr>
          <a:xfrm>
            <a:off x="1079500" y="1854200"/>
            <a:ext cx="4741201" cy="553999"/>
          </a:xfrm>
          <a:prstGeom prst="rect">
            <a:avLst/>
          </a:prstGeom>
        </p:spPr>
        <p:txBody>
          <a:bodyPr/>
          <a:lstStyle>
            <a:lvl1pPr marL="0" indent="0">
              <a:lnSpc>
                <a:spcPct val="100000"/>
              </a:lnSpc>
              <a:buClrTx/>
              <a:buSzTx/>
              <a:buNone/>
              <a:defRPr cap="all" spc="300" sz="1800">
                <a:solidFill>
                  <a:srgbClr val="FFFFFF">
                    <a:alpha val="80000"/>
                  </a:srgbClr>
                </a:solidFill>
              </a:defRPr>
            </a:lvl1pPr>
            <a:lvl2pPr>
              <a:lnSpc>
                <a:spcPct val="100000"/>
              </a:lnSpc>
              <a:buClrTx/>
              <a:buFontTx/>
              <a:defRPr cap="all" spc="300" sz="1800">
                <a:solidFill>
                  <a:srgbClr val="FFFFFF">
                    <a:alpha val="80000"/>
                  </a:srgbClr>
                </a:solidFill>
              </a:defRPr>
            </a:lvl2pPr>
            <a:lvl3pPr marL="0" indent="0">
              <a:lnSpc>
                <a:spcPct val="100000"/>
              </a:lnSpc>
              <a:buClrTx/>
              <a:buSzTx/>
              <a:buNone/>
              <a:defRPr cap="all" spc="300" sz="1800">
                <a:solidFill>
                  <a:srgbClr val="FFFFFF">
                    <a:alpha val="80000"/>
                  </a:srgbClr>
                </a:solidFill>
              </a:defRPr>
            </a:lvl3pPr>
            <a:lvl4pPr>
              <a:lnSpc>
                <a:spcPct val="100000"/>
              </a:lnSpc>
              <a:buClrTx/>
              <a:buFontTx/>
              <a:defRPr cap="all" spc="300" sz="1800">
                <a:solidFill>
                  <a:srgbClr val="FFFFFF">
                    <a:alpha val="80000"/>
                  </a:srgbClr>
                </a:solidFill>
              </a:defRPr>
            </a:lvl4pPr>
            <a:lvl5pPr marL="0" indent="0">
              <a:lnSpc>
                <a:spcPct val="100000"/>
              </a:lnSpc>
              <a:buClrTx/>
              <a:buSzTx/>
              <a:buNone/>
              <a:defRPr cap="all" spc="300" sz="1800">
                <a:solidFill>
                  <a:srgbClr val="FFFFFF">
                    <a:alpha val="80000"/>
                  </a:srgbClr>
                </a:solidFill>
              </a:defRPr>
            </a:lvl5pPr>
          </a:lstStyle>
          <a:p>
            <a:pPr/>
            <a:r>
              <a:t>Body Level One</a:t>
            </a:r>
          </a:p>
          <a:p>
            <a:pPr lvl="1"/>
            <a:r>
              <a:t>Body Level Two</a:t>
            </a:r>
          </a:p>
          <a:p>
            <a:pPr lvl="2"/>
            <a:r>
              <a:t>Body Level Three</a:t>
            </a:r>
          </a:p>
          <a:p>
            <a:pPr lvl="3"/>
            <a:r>
              <a:t>Body Level Four</a:t>
            </a:r>
          </a:p>
          <a:p>
            <a:pPr lvl="4"/>
            <a:r>
              <a:t>Body Level Five</a:t>
            </a:r>
          </a:p>
        </p:txBody>
      </p:sp>
      <p:sp>
        <p:nvSpPr>
          <p:cNvPr id="124" name="Text Placeholder 4"/>
          <p:cNvSpPr/>
          <p:nvPr>
            <p:ph type="body" sz="quarter" idx="13"/>
          </p:nvPr>
        </p:nvSpPr>
        <p:spPr>
          <a:xfrm>
            <a:off x="6364949" y="1854199"/>
            <a:ext cx="4741202" cy="554001"/>
          </a:xfrm>
          <a:prstGeom prst="rect">
            <a:avLst/>
          </a:prstGeom>
        </p:spPr>
        <p:txBody>
          <a:bodyPr/>
          <a:lstStyle/>
          <a:p>
            <a:pP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6" name="Title Text"/>
          <p:cNvSpPr txBox="1"/>
          <p:nvPr>
            <p:ph type="title"/>
          </p:nvPr>
        </p:nvSpPr>
        <p:spPr>
          <a:xfrm>
            <a:off x="1079500" y="1011237"/>
            <a:ext cx="10026650" cy="655638"/>
          </a:xfrm>
          <a:prstGeom prst="rect">
            <a:avLst/>
          </a:prstGeom>
        </p:spPr>
        <p:txBody>
          <a:bodyPr anchor="t"/>
          <a:lstStyle>
            <a:lvl1pPr algn="l"/>
          </a:lstStyle>
          <a:p>
            <a:pPr/>
            <a:r>
              <a:t>Title Text</a:t>
            </a:r>
          </a:p>
        </p:txBody>
      </p:sp>
      <p:sp>
        <p:nvSpPr>
          <p:cNvPr id="27" name="Body Level One…"/>
          <p:cNvSpPr txBox="1"/>
          <p:nvPr>
            <p:ph type="body" idx="1"/>
          </p:nvPr>
        </p:nvSpPr>
        <p:spPr>
          <a:xfrm>
            <a:off x="1079500" y="1790700"/>
            <a:ext cx="10026650" cy="3978275"/>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35" name="Title Text"/>
          <p:cNvSpPr txBox="1"/>
          <p:nvPr>
            <p:ph type="title"/>
          </p:nvPr>
        </p:nvSpPr>
        <p:spPr>
          <a:xfrm>
            <a:off x="1079500" y="2252663"/>
            <a:ext cx="4457700" cy="2349501"/>
          </a:xfrm>
          <a:prstGeom prst="rect">
            <a:avLst/>
          </a:prstGeom>
        </p:spPr>
        <p:txBody>
          <a:bodyPr/>
          <a:lstStyle/>
          <a:p>
            <a:pPr/>
            <a:r>
              <a:t>Title Text</a:t>
            </a:r>
          </a:p>
        </p:txBody>
      </p:sp>
      <p:sp>
        <p:nvSpPr>
          <p:cNvPr id="36" name="Body Level One…"/>
          <p:cNvSpPr txBox="1"/>
          <p:nvPr>
            <p:ph type="body" sz="quarter" idx="1"/>
          </p:nvPr>
        </p:nvSpPr>
        <p:spPr>
          <a:xfrm>
            <a:off x="6654800" y="2252664"/>
            <a:ext cx="4451349" cy="2349501"/>
          </a:xfrm>
          <a:prstGeom prst="rect">
            <a:avLst/>
          </a:prstGeom>
        </p:spPr>
        <p:txBody>
          <a:bodyPr anchor="ctr"/>
          <a:lstStyle>
            <a:lvl1pPr marL="0" indent="0">
              <a:buClrTx/>
              <a:buSzTx/>
              <a:buNone/>
              <a:defRPr i="1" sz="2400"/>
            </a:lvl1pPr>
            <a:lvl2pPr indent="457200">
              <a:buClrTx/>
              <a:buFontTx/>
              <a:defRPr i="1" sz="2400"/>
            </a:lvl2pPr>
            <a:lvl3pPr marL="0" indent="914400">
              <a:buClrTx/>
              <a:buSzTx/>
              <a:buNone/>
              <a:defRPr i="1" sz="2400"/>
            </a:lvl3pPr>
            <a:lvl4pPr indent="1371600">
              <a:buClrTx/>
              <a:buFontTx/>
              <a:defRPr i="1" sz="2400"/>
            </a:lvl4pPr>
            <a:lvl5pPr marL="0" indent="1828800">
              <a:buClrTx/>
              <a:buSzTx/>
              <a:buNone/>
              <a:defRPr i="1" sz="2400"/>
            </a:lvl5pPr>
          </a:lstStyle>
          <a:p>
            <a:pPr/>
            <a:r>
              <a:t>Body Level One</a:t>
            </a:r>
          </a:p>
          <a:p>
            <a:pPr lvl="1"/>
            <a:r>
              <a:t>Body Level Two</a:t>
            </a:r>
          </a:p>
          <a:p>
            <a:pPr lvl="2"/>
            <a:r>
              <a:t>Body Level Three</a:t>
            </a:r>
          </a:p>
          <a:p>
            <a:pPr lvl="3"/>
            <a:r>
              <a:t>Body Level Four</a:t>
            </a:r>
          </a:p>
          <a:p>
            <a:pPr lvl="4"/>
            <a:r>
              <a:t>Body Level Five</a:t>
            </a:r>
          </a:p>
        </p:txBody>
      </p:sp>
      <p:grpSp>
        <p:nvGrpSpPr>
          <p:cNvPr id="46" name="Group 19"/>
          <p:cNvGrpSpPr/>
          <p:nvPr/>
        </p:nvGrpSpPr>
        <p:grpSpPr>
          <a:xfrm>
            <a:off x="903520" y="1064355"/>
            <a:ext cx="1008811" cy="952762"/>
            <a:chOff x="0" y="0"/>
            <a:chExt cx="1008810" cy="952761"/>
          </a:xfrm>
        </p:grpSpPr>
        <p:grpSp>
          <p:nvGrpSpPr>
            <p:cNvPr id="39" name="Group 20"/>
            <p:cNvGrpSpPr/>
            <p:nvPr/>
          </p:nvGrpSpPr>
          <p:grpSpPr>
            <a:xfrm>
              <a:off x="48554" y="223933"/>
              <a:ext cx="960257" cy="728829"/>
              <a:chOff x="0" y="0"/>
              <a:chExt cx="960255" cy="728827"/>
            </a:xfrm>
          </p:grpSpPr>
          <p:sp>
            <p:nvSpPr>
              <p:cNvPr id="37" name="Freeform: Shape 27"/>
              <p:cNvSpPr/>
              <p:nvPr/>
            </p:nvSpPr>
            <p:spPr>
              <a:xfrm rot="10800000">
                <a:off x="495517" y="0"/>
                <a:ext cx="464739" cy="4647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36" y="21600"/>
                    </a:moveTo>
                    <a:cubicBezTo>
                      <a:pt x="15429" y="21600"/>
                      <a:pt x="10122" y="19576"/>
                      <a:pt x="6073" y="15527"/>
                    </a:cubicBezTo>
                    <a:cubicBezTo>
                      <a:pt x="2024" y="11478"/>
                      <a:pt x="0" y="6171"/>
                      <a:pt x="0" y="864"/>
                    </a:cubicBezTo>
                    <a:lnTo>
                      <a:pt x="39" y="51"/>
                    </a:lnTo>
                    <a:lnTo>
                      <a:pt x="28" y="40"/>
                    </a:lnTo>
                    <a:lnTo>
                      <a:pt x="39" y="39"/>
                    </a:lnTo>
                    <a:lnTo>
                      <a:pt x="40" y="28"/>
                    </a:lnTo>
                    <a:lnTo>
                      <a:pt x="51" y="39"/>
                    </a:lnTo>
                    <a:lnTo>
                      <a:pt x="864" y="0"/>
                    </a:lnTo>
                    <a:cubicBezTo>
                      <a:pt x="6171" y="0"/>
                      <a:pt x="11478" y="2024"/>
                      <a:pt x="15527" y="6073"/>
                    </a:cubicBezTo>
                    <a:cubicBezTo>
                      <a:pt x="19576" y="10122"/>
                      <a:pt x="21600" y="15429"/>
                      <a:pt x="21600" y="20736"/>
                    </a:cubicBezTo>
                    <a:lnTo>
                      <a:pt x="21561" y="21549"/>
                    </a:lnTo>
                    <a:lnTo>
                      <a:pt x="21572" y="21560"/>
                    </a:lnTo>
                    <a:lnTo>
                      <a:pt x="21561" y="21561"/>
                    </a:lnTo>
                    <a:lnTo>
                      <a:pt x="21560" y="21572"/>
                    </a:lnTo>
                    <a:lnTo>
                      <a:pt x="21549" y="21561"/>
                    </a:lnTo>
                    <a:close/>
                  </a:path>
                </a:pathLst>
              </a:custGeom>
              <a:solidFill>
                <a:schemeClr val="accent4">
                  <a:alpha val="4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8" name="Freeform: Shape 28"/>
              <p:cNvSpPr/>
              <p:nvPr/>
            </p:nvSpPr>
            <p:spPr>
              <a:xfrm rot="13500000">
                <a:off x="96250" y="167837"/>
                <a:ext cx="464740" cy="4647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72" y="21560"/>
                    </a:moveTo>
                    <a:lnTo>
                      <a:pt x="21561" y="21561"/>
                    </a:lnTo>
                    <a:lnTo>
                      <a:pt x="21560" y="21572"/>
                    </a:lnTo>
                    <a:lnTo>
                      <a:pt x="21549" y="21561"/>
                    </a:lnTo>
                    <a:lnTo>
                      <a:pt x="20736" y="21600"/>
                    </a:lnTo>
                    <a:cubicBezTo>
                      <a:pt x="15429" y="21600"/>
                      <a:pt x="10122" y="19576"/>
                      <a:pt x="6073" y="15527"/>
                    </a:cubicBezTo>
                    <a:cubicBezTo>
                      <a:pt x="2024" y="11478"/>
                      <a:pt x="0" y="6171"/>
                      <a:pt x="0" y="864"/>
                    </a:cubicBezTo>
                    <a:lnTo>
                      <a:pt x="39" y="51"/>
                    </a:lnTo>
                    <a:lnTo>
                      <a:pt x="28" y="40"/>
                    </a:lnTo>
                    <a:lnTo>
                      <a:pt x="39" y="39"/>
                    </a:lnTo>
                    <a:lnTo>
                      <a:pt x="40" y="28"/>
                    </a:lnTo>
                    <a:lnTo>
                      <a:pt x="51" y="39"/>
                    </a:lnTo>
                    <a:lnTo>
                      <a:pt x="864" y="0"/>
                    </a:lnTo>
                    <a:cubicBezTo>
                      <a:pt x="6171" y="0"/>
                      <a:pt x="11478" y="2024"/>
                      <a:pt x="15527" y="6073"/>
                    </a:cubicBezTo>
                    <a:cubicBezTo>
                      <a:pt x="19576" y="10122"/>
                      <a:pt x="21600" y="15429"/>
                      <a:pt x="21600" y="20736"/>
                    </a:cubicBezTo>
                    <a:lnTo>
                      <a:pt x="21561" y="21549"/>
                    </a:lnTo>
                    <a:close/>
                  </a:path>
                </a:pathLst>
              </a:custGeom>
              <a:solidFill>
                <a:schemeClr val="accent4">
                  <a:alpha val="4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45" name="Group 21"/>
            <p:cNvGrpSpPr/>
            <p:nvPr/>
          </p:nvGrpSpPr>
          <p:grpSpPr>
            <a:xfrm>
              <a:off x="0" y="-1"/>
              <a:ext cx="960442" cy="900643"/>
              <a:chOff x="0" y="0"/>
              <a:chExt cx="960441" cy="900641"/>
            </a:xfrm>
          </p:grpSpPr>
          <p:sp>
            <p:nvSpPr>
              <p:cNvPr id="40" name="Freeform: Shape 22"/>
              <p:cNvSpPr/>
              <p:nvPr/>
            </p:nvSpPr>
            <p:spPr>
              <a:xfrm rot="13500000">
                <a:off x="96250" y="339652"/>
                <a:ext cx="464740" cy="4647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72" y="21560"/>
                    </a:moveTo>
                    <a:lnTo>
                      <a:pt x="21561" y="21561"/>
                    </a:lnTo>
                    <a:lnTo>
                      <a:pt x="21560" y="21572"/>
                    </a:lnTo>
                    <a:lnTo>
                      <a:pt x="21549" y="21561"/>
                    </a:lnTo>
                    <a:lnTo>
                      <a:pt x="20736" y="21600"/>
                    </a:lnTo>
                    <a:cubicBezTo>
                      <a:pt x="15429" y="21600"/>
                      <a:pt x="10122" y="19576"/>
                      <a:pt x="6073" y="15527"/>
                    </a:cubicBezTo>
                    <a:cubicBezTo>
                      <a:pt x="2024" y="11478"/>
                      <a:pt x="0" y="6171"/>
                      <a:pt x="0" y="864"/>
                    </a:cubicBezTo>
                    <a:lnTo>
                      <a:pt x="39" y="51"/>
                    </a:lnTo>
                    <a:lnTo>
                      <a:pt x="28" y="40"/>
                    </a:lnTo>
                    <a:lnTo>
                      <a:pt x="39" y="39"/>
                    </a:lnTo>
                    <a:lnTo>
                      <a:pt x="40" y="28"/>
                    </a:lnTo>
                    <a:lnTo>
                      <a:pt x="51" y="39"/>
                    </a:lnTo>
                    <a:lnTo>
                      <a:pt x="864" y="0"/>
                    </a:lnTo>
                    <a:cubicBezTo>
                      <a:pt x="6171" y="0"/>
                      <a:pt x="11478" y="2024"/>
                      <a:pt x="15527" y="6073"/>
                    </a:cubicBezTo>
                    <a:cubicBezTo>
                      <a:pt x="19576" y="10122"/>
                      <a:pt x="21600" y="15429"/>
                      <a:pt x="21600" y="20736"/>
                    </a:cubicBezTo>
                    <a:lnTo>
                      <a:pt x="21561" y="21549"/>
                    </a:lnTo>
                    <a:close/>
                  </a:path>
                </a:pathLst>
              </a:custGeom>
              <a:noFill/>
              <a:ln w="12700"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41" name="Freeform: Shape 23"/>
              <p:cNvSpPr/>
              <p:nvPr/>
            </p:nvSpPr>
            <p:spPr>
              <a:xfrm rot="10800000">
                <a:off x="495517" y="171814"/>
                <a:ext cx="464739" cy="4647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36" y="21600"/>
                    </a:moveTo>
                    <a:cubicBezTo>
                      <a:pt x="15429" y="21600"/>
                      <a:pt x="10122" y="19576"/>
                      <a:pt x="6073" y="15527"/>
                    </a:cubicBezTo>
                    <a:cubicBezTo>
                      <a:pt x="2024" y="11478"/>
                      <a:pt x="0" y="6171"/>
                      <a:pt x="0" y="864"/>
                    </a:cubicBezTo>
                    <a:lnTo>
                      <a:pt x="39" y="51"/>
                    </a:lnTo>
                    <a:lnTo>
                      <a:pt x="28" y="40"/>
                    </a:lnTo>
                    <a:lnTo>
                      <a:pt x="39" y="39"/>
                    </a:lnTo>
                    <a:lnTo>
                      <a:pt x="40" y="28"/>
                    </a:lnTo>
                    <a:lnTo>
                      <a:pt x="51" y="39"/>
                    </a:lnTo>
                    <a:lnTo>
                      <a:pt x="864" y="0"/>
                    </a:lnTo>
                    <a:cubicBezTo>
                      <a:pt x="6171" y="0"/>
                      <a:pt x="11478" y="2024"/>
                      <a:pt x="15527" y="6073"/>
                    </a:cubicBezTo>
                    <a:cubicBezTo>
                      <a:pt x="19576" y="10122"/>
                      <a:pt x="21600" y="15429"/>
                      <a:pt x="21600" y="20736"/>
                    </a:cubicBezTo>
                    <a:lnTo>
                      <a:pt x="21561" y="21549"/>
                    </a:lnTo>
                    <a:lnTo>
                      <a:pt x="21572" y="21560"/>
                    </a:lnTo>
                    <a:lnTo>
                      <a:pt x="21561" y="21561"/>
                    </a:lnTo>
                    <a:lnTo>
                      <a:pt x="21560" y="21572"/>
                    </a:lnTo>
                    <a:lnTo>
                      <a:pt x="21549" y="21561"/>
                    </a:lnTo>
                    <a:close/>
                  </a:path>
                </a:pathLst>
              </a:custGeom>
              <a:noFill/>
              <a:ln w="12700"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p>
            </p:txBody>
          </p:sp>
          <p:grpSp>
            <p:nvGrpSpPr>
              <p:cNvPr id="44" name="Group 24"/>
              <p:cNvGrpSpPr/>
              <p:nvPr/>
            </p:nvGrpSpPr>
            <p:grpSpPr>
              <a:xfrm>
                <a:off x="324046" y="-1"/>
                <a:ext cx="636396" cy="900214"/>
                <a:chOff x="0" y="0"/>
                <a:chExt cx="636395" cy="900212"/>
              </a:xfrm>
            </p:grpSpPr>
            <p:sp>
              <p:nvSpPr>
                <p:cNvPr id="42" name="Straight Connector 25"/>
                <p:cNvSpPr/>
                <p:nvPr/>
              </p:nvSpPr>
              <p:spPr>
                <a:xfrm flipV="1">
                  <a:off x="5002" y="212"/>
                  <a:ext cx="1" cy="900001"/>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43" name="Straight Connector 26"/>
                <p:cNvSpPr/>
                <p:nvPr/>
              </p:nvSpPr>
              <p:spPr>
                <a:xfrm flipH="1" flipV="1">
                  <a:off x="0" y="0"/>
                  <a:ext cx="636396" cy="636396"/>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grpSp>
      </p:grpSp>
      <p:grpSp>
        <p:nvGrpSpPr>
          <p:cNvPr id="49" name="Group 29"/>
          <p:cNvGrpSpPr/>
          <p:nvPr/>
        </p:nvGrpSpPr>
        <p:grpSpPr>
          <a:xfrm>
            <a:off x="1437136" y="649304"/>
            <a:ext cx="388542" cy="388542"/>
            <a:chOff x="0" y="0"/>
            <a:chExt cx="388541" cy="388541"/>
          </a:xfrm>
        </p:grpSpPr>
        <p:sp>
          <p:nvSpPr>
            <p:cNvPr id="47" name="Oval 30"/>
            <p:cNvSpPr/>
            <p:nvPr/>
          </p:nvSpPr>
          <p:spPr>
            <a:xfrm rot="10800000">
              <a:off x="48124" y="48124"/>
              <a:ext cx="340417" cy="340417"/>
            </a:xfrm>
            <a:prstGeom prst="ellipse">
              <a:avLst/>
            </a:prstGeom>
            <a:solidFill>
              <a:srgbClr val="84B9D6"/>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8" name="Oval 31"/>
            <p:cNvSpPr/>
            <p:nvPr/>
          </p:nvSpPr>
          <p:spPr>
            <a:xfrm>
              <a:off x="-1" y="-1"/>
              <a:ext cx="340417" cy="340417"/>
            </a:xfrm>
            <a:prstGeom prst="ellipse">
              <a:avLst/>
            </a:prstGeom>
            <a:noFill/>
            <a:ln w="12700"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p>
          </p:txBody>
        </p:sp>
      </p:grpSp>
      <p:sp>
        <p:nvSpPr>
          <p:cNvPr id="50" name="Straight Connector 32"/>
          <p:cNvSpPr/>
          <p:nvPr/>
        </p:nvSpPr>
        <p:spPr>
          <a:xfrm>
            <a:off x="6095364" y="3159636"/>
            <a:ext cx="1" cy="540001"/>
          </a:xfrm>
          <a:prstGeom prst="line">
            <a:avLst/>
          </a:prstGeom>
          <a:ln w="12700">
            <a:solidFill>
              <a:srgbClr val="FFFFFF"/>
            </a:solidFill>
          </a:ln>
        </p:spPr>
        <p:txBody>
          <a:bodyPr lIns="45719" rIns="45719"/>
          <a:lstStyle/>
          <a:p>
            <a:pPr>
              <a:defRPr>
                <a:solidFill>
                  <a:srgbClr val="FFFFFF"/>
                </a:solidFill>
              </a:defRPr>
            </a:pPr>
          </a:p>
        </p:txBody>
      </p:sp>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58" name="Title Text"/>
          <p:cNvSpPr txBox="1"/>
          <p:nvPr>
            <p:ph type="title"/>
          </p:nvPr>
        </p:nvSpPr>
        <p:spPr>
          <a:xfrm>
            <a:off x="1079500" y="1011237"/>
            <a:ext cx="10026650" cy="655638"/>
          </a:xfrm>
          <a:prstGeom prst="rect">
            <a:avLst/>
          </a:prstGeom>
        </p:spPr>
        <p:txBody>
          <a:bodyPr anchor="t"/>
          <a:lstStyle>
            <a:lvl1pPr algn="l"/>
          </a:lstStyle>
          <a:p>
            <a:pPr/>
            <a:r>
              <a:t>Title Text</a:t>
            </a:r>
          </a:p>
        </p:txBody>
      </p:sp>
      <p:sp>
        <p:nvSpPr>
          <p:cNvPr id="59" name="Body Level One…"/>
          <p:cNvSpPr txBox="1"/>
          <p:nvPr>
            <p:ph type="body" sz="half" idx="1"/>
          </p:nvPr>
        </p:nvSpPr>
        <p:spPr>
          <a:xfrm>
            <a:off x="1085850" y="1790700"/>
            <a:ext cx="4740150" cy="3978275"/>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67" name="Title Text"/>
          <p:cNvSpPr txBox="1"/>
          <p:nvPr>
            <p:ph type="title"/>
          </p:nvPr>
        </p:nvSpPr>
        <p:spPr>
          <a:xfrm>
            <a:off x="1079500" y="1011237"/>
            <a:ext cx="10026650" cy="655638"/>
          </a:xfrm>
          <a:prstGeom prst="rect">
            <a:avLst/>
          </a:prstGeom>
        </p:spPr>
        <p:txBody>
          <a:bodyPr anchor="t"/>
          <a:lstStyle>
            <a:lvl1pPr algn="l"/>
          </a:lstStyle>
          <a:p>
            <a:pPr/>
            <a:r>
              <a:t>Title Text</a:t>
            </a:r>
          </a:p>
        </p:txBody>
      </p:sp>
      <p:sp>
        <p:nvSpPr>
          <p:cNvPr id="68" name="Body Level One…"/>
          <p:cNvSpPr txBox="1"/>
          <p:nvPr>
            <p:ph type="body" sz="quarter" idx="1"/>
          </p:nvPr>
        </p:nvSpPr>
        <p:spPr>
          <a:xfrm>
            <a:off x="1079500" y="1854200"/>
            <a:ext cx="4741201" cy="553999"/>
          </a:xfrm>
          <a:prstGeom prst="rect">
            <a:avLst/>
          </a:prstGeom>
        </p:spPr>
        <p:txBody>
          <a:bodyPr/>
          <a:lstStyle>
            <a:lvl1pPr marL="0" indent="0">
              <a:lnSpc>
                <a:spcPct val="100000"/>
              </a:lnSpc>
              <a:buClrTx/>
              <a:buSzTx/>
              <a:buNone/>
              <a:defRPr cap="all" spc="300" sz="1800">
                <a:solidFill>
                  <a:srgbClr val="FFFFFF">
                    <a:alpha val="80000"/>
                  </a:srgbClr>
                </a:solidFill>
              </a:defRPr>
            </a:lvl1pPr>
            <a:lvl2pPr indent="457200">
              <a:lnSpc>
                <a:spcPct val="100000"/>
              </a:lnSpc>
              <a:buClrTx/>
              <a:buFontTx/>
              <a:defRPr cap="all" spc="300" sz="1800">
                <a:solidFill>
                  <a:srgbClr val="FFFFFF">
                    <a:alpha val="80000"/>
                  </a:srgbClr>
                </a:solidFill>
              </a:defRPr>
            </a:lvl2pPr>
            <a:lvl3pPr marL="0" indent="914400">
              <a:lnSpc>
                <a:spcPct val="100000"/>
              </a:lnSpc>
              <a:buClrTx/>
              <a:buSzTx/>
              <a:buNone/>
              <a:defRPr cap="all" spc="300" sz="1800">
                <a:solidFill>
                  <a:srgbClr val="FFFFFF">
                    <a:alpha val="80000"/>
                  </a:srgbClr>
                </a:solidFill>
              </a:defRPr>
            </a:lvl3pPr>
            <a:lvl4pPr indent="1371600">
              <a:lnSpc>
                <a:spcPct val="100000"/>
              </a:lnSpc>
              <a:buClrTx/>
              <a:buFontTx/>
              <a:defRPr cap="all" spc="300" sz="1800">
                <a:solidFill>
                  <a:srgbClr val="FFFFFF">
                    <a:alpha val="80000"/>
                  </a:srgbClr>
                </a:solidFill>
              </a:defRPr>
            </a:lvl4pPr>
            <a:lvl5pPr marL="0" indent="1828800">
              <a:lnSpc>
                <a:spcPct val="100000"/>
              </a:lnSpc>
              <a:buClrTx/>
              <a:buSzTx/>
              <a:buNone/>
              <a:defRPr cap="all" spc="300" sz="1800">
                <a:solidFill>
                  <a:srgbClr val="FFFFFF">
                    <a:alpha val="80000"/>
                  </a:srgbClr>
                </a:solidFill>
              </a:defRPr>
            </a:lvl5pPr>
          </a:lstStyle>
          <a:p>
            <a:pPr/>
            <a:r>
              <a:t>Body Level One</a:t>
            </a:r>
          </a:p>
          <a:p>
            <a:pPr lvl="1"/>
            <a:r>
              <a:t>Body Level Two</a:t>
            </a:r>
          </a:p>
          <a:p>
            <a:pPr lvl="2"/>
            <a:r>
              <a:t>Body Level Three</a:t>
            </a:r>
          </a:p>
          <a:p>
            <a:pPr lvl="3"/>
            <a:r>
              <a:t>Body Level Four</a:t>
            </a:r>
          </a:p>
          <a:p>
            <a:pPr lvl="4"/>
            <a:r>
              <a:t>Body Level Five</a:t>
            </a:r>
          </a:p>
        </p:txBody>
      </p:sp>
      <p:sp>
        <p:nvSpPr>
          <p:cNvPr id="69" name="Text Placeholder 4"/>
          <p:cNvSpPr/>
          <p:nvPr>
            <p:ph type="body" sz="quarter" idx="13"/>
          </p:nvPr>
        </p:nvSpPr>
        <p:spPr>
          <a:xfrm>
            <a:off x="6364949" y="1854199"/>
            <a:ext cx="4741201" cy="554000"/>
          </a:xfrm>
          <a:prstGeom prst="rect">
            <a:avLst/>
          </a:prstGeom>
        </p:spPr>
        <p:txBody>
          <a:bodyPr/>
          <a:lstStyle/>
          <a:p>
            <a:pPr marL="0" indent="0">
              <a:lnSpc>
                <a:spcPct val="100000"/>
              </a:lnSpc>
              <a:buClrTx/>
              <a:buSzTx/>
              <a:buNone/>
              <a:defRPr cap="all" spc="300" sz="1800">
                <a:solidFill>
                  <a:srgbClr val="FFFFFF">
                    <a:alpha val="80000"/>
                  </a:srgbClr>
                </a:solidFill>
              </a:defRPr>
            </a:pP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7" name="Title Text"/>
          <p:cNvSpPr txBox="1"/>
          <p:nvPr>
            <p:ph type="title"/>
          </p:nvPr>
        </p:nvSpPr>
        <p:spPr>
          <a:prstGeom prst="rect">
            <a:avLst/>
          </a:prstGeom>
        </p:spPr>
        <p:txBody>
          <a:bodyPr/>
          <a:lstStyle/>
          <a:p>
            <a:pPr/>
            <a:r>
              <a:t>Title Text</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92" name="Title Text"/>
          <p:cNvSpPr txBox="1"/>
          <p:nvPr>
            <p:ph type="title"/>
          </p:nvPr>
        </p:nvSpPr>
        <p:spPr>
          <a:xfrm>
            <a:off x="1071606" y="1011237"/>
            <a:ext cx="3906001" cy="1292401"/>
          </a:xfrm>
          <a:prstGeom prst="rect">
            <a:avLst/>
          </a:prstGeom>
        </p:spPr>
        <p:txBody>
          <a:bodyPr anchor="t"/>
          <a:lstStyle>
            <a:lvl1pPr algn="l"/>
          </a:lstStyle>
          <a:p>
            <a:pPr/>
            <a:r>
              <a:t>Title Text</a:t>
            </a:r>
          </a:p>
        </p:txBody>
      </p:sp>
      <p:sp>
        <p:nvSpPr>
          <p:cNvPr id="93" name="Body Level One…"/>
          <p:cNvSpPr txBox="1"/>
          <p:nvPr>
            <p:ph type="body" sz="half" idx="1"/>
          </p:nvPr>
        </p:nvSpPr>
        <p:spPr>
          <a:xfrm>
            <a:off x="5537200" y="955229"/>
            <a:ext cx="5583193" cy="4813746"/>
          </a:xfrm>
          <a:prstGeom prst="rect">
            <a:avLst/>
          </a:prstGeom>
        </p:spPr>
        <p:txBody>
          <a:bodyPr/>
          <a:lstStyle>
            <a:lvl1pPr marL="0" indent="0">
              <a:lnSpc>
                <a:spcPct val="100000"/>
              </a:lnSpc>
              <a:buClrTx/>
              <a:buSzTx/>
              <a:buNone/>
              <a:defRPr sz="4800"/>
            </a:lvl1pPr>
            <a:lvl2pPr indent="0">
              <a:lnSpc>
                <a:spcPct val="100000"/>
              </a:lnSpc>
              <a:buClrTx/>
              <a:buFontTx/>
              <a:defRPr sz="4800"/>
            </a:lvl2pPr>
            <a:lvl3pPr marL="0" indent="0">
              <a:lnSpc>
                <a:spcPct val="100000"/>
              </a:lnSpc>
              <a:buClrTx/>
              <a:buSzTx/>
              <a:buNone/>
              <a:defRPr sz="4800"/>
            </a:lvl3pPr>
            <a:lvl4pPr indent="0">
              <a:lnSpc>
                <a:spcPct val="100000"/>
              </a:lnSpc>
              <a:buClrTx/>
              <a:buFontTx/>
              <a:defRPr sz="4800"/>
            </a:lvl4pPr>
            <a:lvl5pPr marL="863999" indent="-863999">
              <a:lnSpc>
                <a:spcPct val="100000"/>
              </a:lnSpc>
              <a:buClrTx/>
              <a:defRPr sz="4800"/>
            </a:lvl5pPr>
          </a:lstStyle>
          <a:p>
            <a:pPr/>
            <a:r>
              <a:t>Body Level One</a:t>
            </a:r>
          </a:p>
          <a:p>
            <a:pPr lvl="1"/>
            <a:r>
              <a:t>Body Level Two</a:t>
            </a:r>
          </a:p>
          <a:p>
            <a:pPr lvl="2"/>
            <a:r>
              <a:t>Body Level Three</a:t>
            </a:r>
          </a:p>
          <a:p>
            <a:pPr lvl="3"/>
            <a:r>
              <a:t>Body Level Four</a:t>
            </a:r>
          </a:p>
          <a:p>
            <a:pPr lvl="4"/>
            <a:r>
              <a:t>Body Level Five</a:t>
            </a:r>
          </a:p>
        </p:txBody>
      </p:sp>
      <p:sp>
        <p:nvSpPr>
          <p:cNvPr id="94" name="Text Placeholder 3"/>
          <p:cNvSpPr/>
          <p:nvPr>
            <p:ph type="body" sz="quarter" idx="13"/>
          </p:nvPr>
        </p:nvSpPr>
        <p:spPr>
          <a:xfrm>
            <a:off x="1079498" y="2663999"/>
            <a:ext cx="3906001" cy="3106802"/>
          </a:xfrm>
          <a:prstGeom prst="rect">
            <a:avLst/>
          </a:prstGeom>
        </p:spPr>
        <p:txBody>
          <a:bodyPr/>
          <a:lstStyle/>
          <a:p>
            <a:pPr marL="0" indent="0">
              <a:buClrTx/>
              <a:buSzTx/>
              <a:buNone/>
            </a:pP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02" name="Title Text"/>
          <p:cNvSpPr txBox="1"/>
          <p:nvPr>
            <p:ph type="title"/>
          </p:nvPr>
        </p:nvSpPr>
        <p:spPr>
          <a:xfrm>
            <a:off x="1079500" y="1011237"/>
            <a:ext cx="3905251" cy="1292663"/>
          </a:xfrm>
          <a:prstGeom prst="rect">
            <a:avLst/>
          </a:prstGeom>
        </p:spPr>
        <p:txBody>
          <a:bodyPr anchor="t"/>
          <a:lstStyle>
            <a:lvl1pPr algn="l"/>
          </a:lstStyle>
          <a:p>
            <a:pPr/>
            <a:r>
              <a:t>Title Text</a:t>
            </a:r>
          </a:p>
        </p:txBody>
      </p:sp>
      <p:sp>
        <p:nvSpPr>
          <p:cNvPr id="103" name="Picture Placeholder 2"/>
          <p:cNvSpPr/>
          <p:nvPr>
            <p:ph type="pic" idx="13"/>
          </p:nvPr>
        </p:nvSpPr>
        <p:spPr>
          <a:xfrm>
            <a:off x="5537200" y="531812"/>
            <a:ext cx="6113813" cy="5784850"/>
          </a:xfrm>
          <a:prstGeom prst="rect">
            <a:avLst/>
          </a:prstGeom>
        </p:spPr>
        <p:txBody>
          <a:bodyPr lIns="91439" tIns="45719" rIns="91439" bIns="45719">
            <a:noAutofit/>
          </a:bodyPr>
          <a:lstStyle/>
          <a:p>
            <a:pPr/>
          </a:p>
        </p:txBody>
      </p:sp>
      <p:sp>
        <p:nvSpPr>
          <p:cNvPr id="104" name="Body Level One…"/>
          <p:cNvSpPr txBox="1"/>
          <p:nvPr>
            <p:ph type="body" sz="quarter" idx="1"/>
          </p:nvPr>
        </p:nvSpPr>
        <p:spPr>
          <a:xfrm>
            <a:off x="1079500" y="2663825"/>
            <a:ext cx="3905250" cy="3105150"/>
          </a:xfrm>
          <a:prstGeom prst="rect">
            <a:avLst/>
          </a:prstGeom>
        </p:spPr>
        <p:txBody>
          <a:bodyPr/>
          <a:lstStyle>
            <a:lvl1pPr marL="0" indent="0">
              <a:buClrTx/>
              <a:buSzTx/>
              <a:buNone/>
            </a:lvl1pPr>
            <a:lvl2pPr indent="457200">
              <a:buClrTx/>
              <a:buFontTx/>
            </a:lvl2pPr>
            <a:lvl3pPr marL="0" indent="914400">
              <a:buClrTx/>
              <a:buSzTx/>
              <a:buNone/>
            </a:lvl3pPr>
            <a:lvl4pPr indent="1371600">
              <a:buClrTx/>
              <a:buFontTx/>
            </a:lvl4pPr>
            <a:lvl5pPr marL="0" indent="1828800">
              <a:buClrTx/>
              <a:buSzTx/>
              <a:buNone/>
            </a:lvl5pPr>
          </a:lstStyle>
          <a:p>
            <a:pPr/>
            <a:r>
              <a:t>Body Level One</a:t>
            </a:r>
          </a:p>
          <a:p>
            <a:pPr lvl="1"/>
            <a:r>
              <a:t>Body Level Two</a:t>
            </a:r>
          </a:p>
          <a:p>
            <a:pPr lvl="2"/>
            <a:r>
              <a:t>Body Level Three</a:t>
            </a:r>
          </a:p>
          <a:p>
            <a:pPr lvl="3"/>
            <a:r>
              <a:t>Body Level Four</a:t>
            </a:r>
          </a:p>
          <a:p>
            <a:pPr lvl="4"/>
            <a:r>
              <a:t>Body Level Five</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243441"/>
        </a:solidFill>
      </p:bgPr>
    </p:bg>
    <p:spTree>
      <p:nvGrpSpPr>
        <p:cNvPr id="1" name=""/>
        <p:cNvGrpSpPr/>
        <p:nvPr/>
      </p:nvGrpSpPr>
      <p:grpSpPr>
        <a:xfrm>
          <a:off x="0" y="0"/>
          <a:ext cx="0" cy="0"/>
          <a:chOff x="0" y="0"/>
          <a:chExt cx="0" cy="0"/>
        </a:xfrm>
      </p:grpSpPr>
      <p:sp>
        <p:nvSpPr>
          <p:cNvPr id="2" name="Title Text"/>
          <p:cNvSpPr txBox="1"/>
          <p:nvPr>
            <p:ph type="title"/>
          </p:nvPr>
        </p:nvSpPr>
        <p:spPr>
          <a:xfrm>
            <a:off x="1079500" y="1079500"/>
            <a:ext cx="10026650" cy="468947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Title Text</a:t>
            </a:r>
          </a:p>
        </p:txBody>
      </p:sp>
      <p:sp>
        <p:nvSpPr>
          <p:cNvPr id="3" name="Body Level One…"/>
          <p:cNvSpPr txBox="1"/>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420849" y="6510465"/>
            <a:ext cx="230164" cy="152401"/>
          </a:xfrm>
          <a:prstGeom prst="rect">
            <a:avLst/>
          </a:prstGeom>
          <a:ln w="12700">
            <a:miter lim="400000"/>
          </a:ln>
        </p:spPr>
        <p:txBody>
          <a:bodyPr wrap="none" lIns="0" tIns="0" rIns="0" bIns="0" anchor="ctr">
            <a:normAutofit fontScale="100000" lnSpcReduction="0"/>
          </a:bodyPr>
          <a:lstStyle>
            <a:lvl1pPr algn="r">
              <a:defRPr cap="all" spc="300" sz="1000">
                <a:solidFill>
                  <a:srgbClr val="FFFFFF">
                    <a:alpha val="70000"/>
                  </a:srgb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all" i="0" spc="400" strike="noStrike" sz="2800" u="none">
          <a:solidFill>
            <a:srgbClr val="FFFFFF"/>
          </a:solidFill>
          <a:uFillTx/>
          <a:latin typeface="Rockwell Nova Light"/>
          <a:ea typeface="Rockwell Nova Light"/>
          <a:cs typeface="Rockwell Nova Light"/>
          <a:sym typeface="Rockwell Nova Light"/>
        </a:defRPr>
      </a:lvl1pPr>
      <a:lvl2pPr marL="0" marR="0" indent="0" algn="ctr" defTabSz="914400" rtl="0" latinLnBrk="0">
        <a:lnSpc>
          <a:spcPct val="100000"/>
        </a:lnSpc>
        <a:spcBef>
          <a:spcPts val="0"/>
        </a:spcBef>
        <a:spcAft>
          <a:spcPts val="0"/>
        </a:spcAft>
        <a:buClrTx/>
        <a:buSzTx/>
        <a:buFontTx/>
        <a:buNone/>
        <a:tabLst/>
        <a:defRPr b="0" baseline="0" cap="all" i="0" spc="400" strike="noStrike" sz="2800" u="none">
          <a:solidFill>
            <a:srgbClr val="FFFFFF"/>
          </a:solidFill>
          <a:uFillTx/>
          <a:latin typeface="Rockwell Nova Light"/>
          <a:ea typeface="Rockwell Nova Light"/>
          <a:cs typeface="Rockwell Nova Light"/>
          <a:sym typeface="Rockwell Nova Light"/>
        </a:defRPr>
      </a:lvl2pPr>
      <a:lvl3pPr marL="0" marR="0" indent="0" algn="ctr" defTabSz="914400" rtl="0" latinLnBrk="0">
        <a:lnSpc>
          <a:spcPct val="100000"/>
        </a:lnSpc>
        <a:spcBef>
          <a:spcPts val="0"/>
        </a:spcBef>
        <a:spcAft>
          <a:spcPts val="0"/>
        </a:spcAft>
        <a:buClrTx/>
        <a:buSzTx/>
        <a:buFontTx/>
        <a:buNone/>
        <a:tabLst/>
        <a:defRPr b="0" baseline="0" cap="all" i="0" spc="400" strike="noStrike" sz="2800" u="none">
          <a:solidFill>
            <a:srgbClr val="FFFFFF"/>
          </a:solidFill>
          <a:uFillTx/>
          <a:latin typeface="Rockwell Nova Light"/>
          <a:ea typeface="Rockwell Nova Light"/>
          <a:cs typeface="Rockwell Nova Light"/>
          <a:sym typeface="Rockwell Nova Light"/>
        </a:defRPr>
      </a:lvl3pPr>
      <a:lvl4pPr marL="0" marR="0" indent="0" algn="ctr" defTabSz="914400" rtl="0" latinLnBrk="0">
        <a:lnSpc>
          <a:spcPct val="100000"/>
        </a:lnSpc>
        <a:spcBef>
          <a:spcPts val="0"/>
        </a:spcBef>
        <a:spcAft>
          <a:spcPts val="0"/>
        </a:spcAft>
        <a:buClrTx/>
        <a:buSzTx/>
        <a:buFontTx/>
        <a:buNone/>
        <a:tabLst/>
        <a:defRPr b="0" baseline="0" cap="all" i="0" spc="400" strike="noStrike" sz="2800" u="none">
          <a:solidFill>
            <a:srgbClr val="FFFFFF"/>
          </a:solidFill>
          <a:uFillTx/>
          <a:latin typeface="Rockwell Nova Light"/>
          <a:ea typeface="Rockwell Nova Light"/>
          <a:cs typeface="Rockwell Nova Light"/>
          <a:sym typeface="Rockwell Nova Light"/>
        </a:defRPr>
      </a:lvl4pPr>
      <a:lvl5pPr marL="0" marR="0" indent="0" algn="ctr" defTabSz="914400" rtl="0" latinLnBrk="0">
        <a:lnSpc>
          <a:spcPct val="100000"/>
        </a:lnSpc>
        <a:spcBef>
          <a:spcPts val="0"/>
        </a:spcBef>
        <a:spcAft>
          <a:spcPts val="0"/>
        </a:spcAft>
        <a:buClrTx/>
        <a:buSzTx/>
        <a:buFontTx/>
        <a:buNone/>
        <a:tabLst/>
        <a:defRPr b="0" baseline="0" cap="all" i="0" spc="400" strike="noStrike" sz="2800" u="none">
          <a:solidFill>
            <a:srgbClr val="FFFFFF"/>
          </a:solidFill>
          <a:uFillTx/>
          <a:latin typeface="Rockwell Nova Light"/>
          <a:ea typeface="Rockwell Nova Light"/>
          <a:cs typeface="Rockwell Nova Light"/>
          <a:sym typeface="Rockwell Nova Light"/>
        </a:defRPr>
      </a:lvl5pPr>
      <a:lvl6pPr marL="0" marR="0" indent="0" algn="ctr" defTabSz="914400" rtl="0" latinLnBrk="0">
        <a:lnSpc>
          <a:spcPct val="100000"/>
        </a:lnSpc>
        <a:spcBef>
          <a:spcPts val="0"/>
        </a:spcBef>
        <a:spcAft>
          <a:spcPts val="0"/>
        </a:spcAft>
        <a:buClrTx/>
        <a:buSzTx/>
        <a:buFontTx/>
        <a:buNone/>
        <a:tabLst/>
        <a:defRPr b="0" baseline="0" cap="all" i="0" spc="400" strike="noStrike" sz="2800" u="none">
          <a:solidFill>
            <a:srgbClr val="FFFFFF"/>
          </a:solidFill>
          <a:uFillTx/>
          <a:latin typeface="Rockwell Nova Light"/>
          <a:ea typeface="Rockwell Nova Light"/>
          <a:cs typeface="Rockwell Nova Light"/>
          <a:sym typeface="Rockwell Nova Light"/>
        </a:defRPr>
      </a:lvl6pPr>
      <a:lvl7pPr marL="0" marR="0" indent="0" algn="ctr" defTabSz="914400" rtl="0" latinLnBrk="0">
        <a:lnSpc>
          <a:spcPct val="100000"/>
        </a:lnSpc>
        <a:spcBef>
          <a:spcPts val="0"/>
        </a:spcBef>
        <a:spcAft>
          <a:spcPts val="0"/>
        </a:spcAft>
        <a:buClrTx/>
        <a:buSzTx/>
        <a:buFontTx/>
        <a:buNone/>
        <a:tabLst/>
        <a:defRPr b="0" baseline="0" cap="all" i="0" spc="400" strike="noStrike" sz="2800" u="none">
          <a:solidFill>
            <a:srgbClr val="FFFFFF"/>
          </a:solidFill>
          <a:uFillTx/>
          <a:latin typeface="Rockwell Nova Light"/>
          <a:ea typeface="Rockwell Nova Light"/>
          <a:cs typeface="Rockwell Nova Light"/>
          <a:sym typeface="Rockwell Nova Light"/>
        </a:defRPr>
      </a:lvl7pPr>
      <a:lvl8pPr marL="0" marR="0" indent="0" algn="ctr" defTabSz="914400" rtl="0" latinLnBrk="0">
        <a:lnSpc>
          <a:spcPct val="100000"/>
        </a:lnSpc>
        <a:spcBef>
          <a:spcPts val="0"/>
        </a:spcBef>
        <a:spcAft>
          <a:spcPts val="0"/>
        </a:spcAft>
        <a:buClrTx/>
        <a:buSzTx/>
        <a:buFontTx/>
        <a:buNone/>
        <a:tabLst/>
        <a:defRPr b="0" baseline="0" cap="all" i="0" spc="400" strike="noStrike" sz="2800" u="none">
          <a:solidFill>
            <a:srgbClr val="FFFFFF"/>
          </a:solidFill>
          <a:uFillTx/>
          <a:latin typeface="Rockwell Nova Light"/>
          <a:ea typeface="Rockwell Nova Light"/>
          <a:cs typeface="Rockwell Nova Light"/>
          <a:sym typeface="Rockwell Nova Light"/>
        </a:defRPr>
      </a:lvl8pPr>
      <a:lvl9pPr marL="0" marR="0" indent="0" algn="ctr" defTabSz="914400" rtl="0" latinLnBrk="0">
        <a:lnSpc>
          <a:spcPct val="100000"/>
        </a:lnSpc>
        <a:spcBef>
          <a:spcPts val="0"/>
        </a:spcBef>
        <a:spcAft>
          <a:spcPts val="0"/>
        </a:spcAft>
        <a:buClrTx/>
        <a:buSzTx/>
        <a:buFontTx/>
        <a:buNone/>
        <a:tabLst/>
        <a:defRPr b="0" baseline="0" cap="all" i="0" spc="400" strike="noStrike" sz="2800" u="none">
          <a:solidFill>
            <a:srgbClr val="FFFFFF"/>
          </a:solidFill>
          <a:uFillTx/>
          <a:latin typeface="Rockwell Nova Light"/>
          <a:ea typeface="Rockwell Nova Light"/>
          <a:cs typeface="Rockwell Nova Light"/>
          <a:sym typeface="Rockwell Nova Light"/>
        </a:defRPr>
      </a:lvl9pPr>
    </p:titleStyle>
    <p:bodyStyle>
      <a:lvl1pPr marL="360000" marR="0" indent="-360000" algn="l" defTabSz="914400" rtl="0" latinLnBrk="0">
        <a:lnSpc>
          <a:spcPct val="125000"/>
        </a:lnSpc>
        <a:spcBef>
          <a:spcPts val="1000"/>
        </a:spcBef>
        <a:spcAft>
          <a:spcPts val="0"/>
        </a:spcAft>
        <a:buClr>
          <a:srgbClr val="84B9D6"/>
        </a:buClr>
        <a:buSzPct val="100000"/>
        <a:buFontTx/>
        <a:buChar char="·"/>
        <a:tabLst/>
        <a:defRPr b="0" baseline="0" cap="none" i="0" spc="0" strike="noStrike" sz="2000" u="none">
          <a:solidFill>
            <a:srgbClr val="FFFFFF">
              <a:alpha val="70000"/>
            </a:srgbClr>
          </a:solidFill>
          <a:uFillTx/>
          <a:latin typeface="+mj-lt"/>
          <a:ea typeface="+mj-ea"/>
          <a:cs typeface="+mj-cs"/>
          <a:sym typeface="Avenir Next LT Pro Light"/>
        </a:defRPr>
      </a:lvl1pPr>
      <a:lvl2pPr marL="0" marR="0" indent="359999" algn="l" defTabSz="914400" rtl="0" latinLnBrk="0">
        <a:lnSpc>
          <a:spcPct val="125000"/>
        </a:lnSpc>
        <a:spcBef>
          <a:spcPts val="1000"/>
        </a:spcBef>
        <a:spcAft>
          <a:spcPts val="0"/>
        </a:spcAft>
        <a:buClr>
          <a:srgbClr val="84B9D6"/>
        </a:buClr>
        <a:buSzTx/>
        <a:buFont typeface="Wingdings"/>
        <a:buNone/>
        <a:tabLst/>
        <a:defRPr b="0" baseline="0" cap="none" i="0" spc="0" strike="noStrike" sz="2000" u="none">
          <a:solidFill>
            <a:srgbClr val="FFFFFF">
              <a:alpha val="70000"/>
            </a:srgbClr>
          </a:solidFill>
          <a:uFillTx/>
          <a:latin typeface="+mj-lt"/>
          <a:ea typeface="+mj-ea"/>
          <a:cs typeface="+mj-cs"/>
          <a:sym typeface="Avenir Next LT Pro Light"/>
        </a:defRPr>
      </a:lvl2pPr>
      <a:lvl3pPr marL="1079999" marR="0" indent="-360000" algn="l" defTabSz="914400" rtl="0" latinLnBrk="0">
        <a:lnSpc>
          <a:spcPct val="125000"/>
        </a:lnSpc>
        <a:spcBef>
          <a:spcPts val="1000"/>
        </a:spcBef>
        <a:spcAft>
          <a:spcPts val="0"/>
        </a:spcAft>
        <a:buClr>
          <a:srgbClr val="84B9D6"/>
        </a:buClr>
        <a:buSzPct val="100000"/>
        <a:buFontTx/>
        <a:buChar char="·"/>
        <a:tabLst/>
        <a:defRPr b="0" baseline="0" cap="none" i="0" spc="0" strike="noStrike" sz="2000" u="none">
          <a:solidFill>
            <a:srgbClr val="FFFFFF">
              <a:alpha val="70000"/>
            </a:srgbClr>
          </a:solidFill>
          <a:uFillTx/>
          <a:latin typeface="+mj-lt"/>
          <a:ea typeface="+mj-ea"/>
          <a:cs typeface="+mj-cs"/>
          <a:sym typeface="Avenir Next LT Pro Light"/>
        </a:defRPr>
      </a:lvl3pPr>
      <a:lvl4pPr marL="0" marR="0" indent="1079999" algn="l" defTabSz="914400" rtl="0" latinLnBrk="0">
        <a:lnSpc>
          <a:spcPct val="125000"/>
        </a:lnSpc>
        <a:spcBef>
          <a:spcPts val="1000"/>
        </a:spcBef>
        <a:spcAft>
          <a:spcPts val="0"/>
        </a:spcAft>
        <a:buClr>
          <a:srgbClr val="84B9D6"/>
        </a:buClr>
        <a:buSzTx/>
        <a:buFont typeface="Wingdings"/>
        <a:buNone/>
        <a:tabLst/>
        <a:defRPr b="0" baseline="0" cap="none" i="0" spc="0" strike="noStrike" sz="2000" u="none">
          <a:solidFill>
            <a:srgbClr val="FFFFFF">
              <a:alpha val="70000"/>
            </a:srgbClr>
          </a:solidFill>
          <a:uFillTx/>
          <a:latin typeface="+mj-lt"/>
          <a:ea typeface="+mj-ea"/>
          <a:cs typeface="+mj-cs"/>
          <a:sym typeface="Avenir Next LT Pro Light"/>
        </a:defRPr>
      </a:lvl4pPr>
      <a:lvl5pPr marL="1800000" marR="0" indent="-360000" algn="l" defTabSz="914400" rtl="0" latinLnBrk="0">
        <a:lnSpc>
          <a:spcPct val="125000"/>
        </a:lnSpc>
        <a:spcBef>
          <a:spcPts val="1000"/>
        </a:spcBef>
        <a:spcAft>
          <a:spcPts val="0"/>
        </a:spcAft>
        <a:buClr>
          <a:srgbClr val="84B9D6"/>
        </a:buClr>
        <a:buSzPct val="100000"/>
        <a:buFontTx/>
        <a:buChar char="·"/>
        <a:tabLst/>
        <a:defRPr b="0" baseline="0" cap="none" i="0" spc="0" strike="noStrike" sz="2000" u="none">
          <a:solidFill>
            <a:srgbClr val="FFFFFF">
              <a:alpha val="70000"/>
            </a:srgbClr>
          </a:solidFill>
          <a:uFillTx/>
          <a:latin typeface="+mj-lt"/>
          <a:ea typeface="+mj-ea"/>
          <a:cs typeface="+mj-cs"/>
          <a:sym typeface="Avenir Next LT Pro Light"/>
        </a:defRPr>
      </a:lvl5pPr>
      <a:lvl6pPr marL="2540000" marR="0" indent="-254000" algn="l" defTabSz="914400" rtl="0" latinLnBrk="0">
        <a:lnSpc>
          <a:spcPct val="125000"/>
        </a:lnSpc>
        <a:spcBef>
          <a:spcPts val="1000"/>
        </a:spcBef>
        <a:spcAft>
          <a:spcPts val="0"/>
        </a:spcAft>
        <a:buClr>
          <a:srgbClr val="84B9D6"/>
        </a:buClr>
        <a:buSzPct val="100000"/>
        <a:buFontTx/>
        <a:buChar char="•"/>
        <a:tabLst/>
        <a:defRPr b="0" baseline="0" cap="none" i="0" spc="0" strike="noStrike" sz="2000" u="none">
          <a:solidFill>
            <a:srgbClr val="FFFFFF">
              <a:alpha val="70000"/>
            </a:srgbClr>
          </a:solidFill>
          <a:uFillTx/>
          <a:latin typeface="+mj-lt"/>
          <a:ea typeface="+mj-ea"/>
          <a:cs typeface="+mj-cs"/>
          <a:sym typeface="Avenir Next LT Pro Light"/>
        </a:defRPr>
      </a:lvl6pPr>
      <a:lvl7pPr marL="2997200" marR="0" indent="-254000" algn="l" defTabSz="914400" rtl="0" latinLnBrk="0">
        <a:lnSpc>
          <a:spcPct val="125000"/>
        </a:lnSpc>
        <a:spcBef>
          <a:spcPts val="1000"/>
        </a:spcBef>
        <a:spcAft>
          <a:spcPts val="0"/>
        </a:spcAft>
        <a:buClr>
          <a:srgbClr val="84B9D6"/>
        </a:buClr>
        <a:buSzPct val="100000"/>
        <a:buFontTx/>
        <a:buChar char="•"/>
        <a:tabLst/>
        <a:defRPr b="0" baseline="0" cap="none" i="0" spc="0" strike="noStrike" sz="2000" u="none">
          <a:solidFill>
            <a:srgbClr val="FFFFFF">
              <a:alpha val="70000"/>
            </a:srgbClr>
          </a:solidFill>
          <a:uFillTx/>
          <a:latin typeface="+mj-lt"/>
          <a:ea typeface="+mj-ea"/>
          <a:cs typeface="+mj-cs"/>
          <a:sym typeface="Avenir Next LT Pro Light"/>
        </a:defRPr>
      </a:lvl7pPr>
      <a:lvl8pPr marL="3454400" marR="0" indent="-254000" algn="l" defTabSz="914400" rtl="0" latinLnBrk="0">
        <a:lnSpc>
          <a:spcPct val="125000"/>
        </a:lnSpc>
        <a:spcBef>
          <a:spcPts val="1000"/>
        </a:spcBef>
        <a:spcAft>
          <a:spcPts val="0"/>
        </a:spcAft>
        <a:buClr>
          <a:srgbClr val="84B9D6"/>
        </a:buClr>
        <a:buSzPct val="100000"/>
        <a:buFontTx/>
        <a:buChar char="•"/>
        <a:tabLst/>
        <a:defRPr b="0" baseline="0" cap="none" i="0" spc="0" strike="noStrike" sz="2000" u="none">
          <a:solidFill>
            <a:srgbClr val="FFFFFF">
              <a:alpha val="70000"/>
            </a:srgbClr>
          </a:solidFill>
          <a:uFillTx/>
          <a:latin typeface="+mj-lt"/>
          <a:ea typeface="+mj-ea"/>
          <a:cs typeface="+mj-cs"/>
          <a:sym typeface="Avenir Next LT Pro Light"/>
        </a:defRPr>
      </a:lvl8pPr>
      <a:lvl9pPr marL="3911600" marR="0" indent="-254000" algn="l" defTabSz="914400" rtl="0" latinLnBrk="0">
        <a:lnSpc>
          <a:spcPct val="125000"/>
        </a:lnSpc>
        <a:spcBef>
          <a:spcPts val="1000"/>
        </a:spcBef>
        <a:spcAft>
          <a:spcPts val="0"/>
        </a:spcAft>
        <a:buClr>
          <a:srgbClr val="84B9D6"/>
        </a:buClr>
        <a:buSzPct val="100000"/>
        <a:buFontTx/>
        <a:buChar char="•"/>
        <a:tabLst/>
        <a:defRPr b="0" baseline="0" cap="none" i="0" spc="0" strike="noStrike" sz="2000" u="none">
          <a:solidFill>
            <a:srgbClr val="FFFFFF">
              <a:alpha val="70000"/>
            </a:srgbClr>
          </a:solidFill>
          <a:uFillTx/>
          <a:latin typeface="+mj-lt"/>
          <a:ea typeface="+mj-ea"/>
          <a:cs typeface="+mj-cs"/>
          <a:sym typeface="Avenir Next LT Pro Light"/>
        </a:defRPr>
      </a:lvl9pPr>
    </p:bodyStyle>
    <p:otherStyle>
      <a:lvl1pPr marL="0" marR="0" indent="0" algn="r" defTabSz="914400" rtl="0" latinLnBrk="0">
        <a:lnSpc>
          <a:spcPct val="100000"/>
        </a:lnSpc>
        <a:spcBef>
          <a:spcPts val="0"/>
        </a:spcBef>
        <a:spcAft>
          <a:spcPts val="0"/>
        </a:spcAft>
        <a:buClrTx/>
        <a:buSzTx/>
        <a:buFontTx/>
        <a:buNone/>
        <a:tabLst/>
        <a:defRPr b="0" baseline="0" cap="all" i="0" spc="300" strike="noStrike" sz="1000" u="none">
          <a:solidFill>
            <a:schemeClr val="tx1"/>
          </a:solidFill>
          <a:uFillTx/>
          <a:latin typeface="+mn-lt"/>
          <a:ea typeface="+mn-ea"/>
          <a:cs typeface="+mn-cs"/>
          <a:sym typeface="Avenir Next LT Pro Light"/>
        </a:defRPr>
      </a:lvl1pPr>
      <a:lvl2pPr marL="0" marR="0" indent="457200" algn="r" defTabSz="914400" rtl="0" latinLnBrk="0">
        <a:lnSpc>
          <a:spcPct val="100000"/>
        </a:lnSpc>
        <a:spcBef>
          <a:spcPts val="0"/>
        </a:spcBef>
        <a:spcAft>
          <a:spcPts val="0"/>
        </a:spcAft>
        <a:buClrTx/>
        <a:buSzTx/>
        <a:buFontTx/>
        <a:buNone/>
        <a:tabLst/>
        <a:defRPr b="0" baseline="0" cap="all" i="0" spc="300" strike="noStrike" sz="1000" u="none">
          <a:solidFill>
            <a:schemeClr val="tx1"/>
          </a:solidFill>
          <a:uFillTx/>
          <a:latin typeface="+mn-lt"/>
          <a:ea typeface="+mn-ea"/>
          <a:cs typeface="+mn-cs"/>
          <a:sym typeface="Avenir Next LT Pro Light"/>
        </a:defRPr>
      </a:lvl2pPr>
      <a:lvl3pPr marL="0" marR="0" indent="914400" algn="r" defTabSz="914400" rtl="0" latinLnBrk="0">
        <a:lnSpc>
          <a:spcPct val="100000"/>
        </a:lnSpc>
        <a:spcBef>
          <a:spcPts val="0"/>
        </a:spcBef>
        <a:spcAft>
          <a:spcPts val="0"/>
        </a:spcAft>
        <a:buClrTx/>
        <a:buSzTx/>
        <a:buFontTx/>
        <a:buNone/>
        <a:tabLst/>
        <a:defRPr b="0" baseline="0" cap="all" i="0" spc="300" strike="noStrike" sz="1000" u="none">
          <a:solidFill>
            <a:schemeClr val="tx1"/>
          </a:solidFill>
          <a:uFillTx/>
          <a:latin typeface="+mn-lt"/>
          <a:ea typeface="+mn-ea"/>
          <a:cs typeface="+mn-cs"/>
          <a:sym typeface="Avenir Next LT Pro Light"/>
        </a:defRPr>
      </a:lvl3pPr>
      <a:lvl4pPr marL="0" marR="0" indent="1371600" algn="r" defTabSz="914400" rtl="0" latinLnBrk="0">
        <a:lnSpc>
          <a:spcPct val="100000"/>
        </a:lnSpc>
        <a:spcBef>
          <a:spcPts val="0"/>
        </a:spcBef>
        <a:spcAft>
          <a:spcPts val="0"/>
        </a:spcAft>
        <a:buClrTx/>
        <a:buSzTx/>
        <a:buFontTx/>
        <a:buNone/>
        <a:tabLst/>
        <a:defRPr b="0" baseline="0" cap="all" i="0" spc="300" strike="noStrike" sz="1000" u="none">
          <a:solidFill>
            <a:schemeClr val="tx1"/>
          </a:solidFill>
          <a:uFillTx/>
          <a:latin typeface="+mn-lt"/>
          <a:ea typeface="+mn-ea"/>
          <a:cs typeface="+mn-cs"/>
          <a:sym typeface="Avenir Next LT Pro Light"/>
        </a:defRPr>
      </a:lvl4pPr>
      <a:lvl5pPr marL="0" marR="0" indent="1828800" algn="r" defTabSz="914400" rtl="0" latinLnBrk="0">
        <a:lnSpc>
          <a:spcPct val="100000"/>
        </a:lnSpc>
        <a:spcBef>
          <a:spcPts val="0"/>
        </a:spcBef>
        <a:spcAft>
          <a:spcPts val="0"/>
        </a:spcAft>
        <a:buClrTx/>
        <a:buSzTx/>
        <a:buFontTx/>
        <a:buNone/>
        <a:tabLst/>
        <a:defRPr b="0" baseline="0" cap="all" i="0" spc="300" strike="noStrike" sz="1000" u="none">
          <a:solidFill>
            <a:schemeClr val="tx1"/>
          </a:solidFill>
          <a:uFillTx/>
          <a:latin typeface="+mn-lt"/>
          <a:ea typeface="+mn-ea"/>
          <a:cs typeface="+mn-cs"/>
          <a:sym typeface="Avenir Next LT Pro Light"/>
        </a:defRPr>
      </a:lvl5pPr>
      <a:lvl6pPr marL="0" marR="0" indent="2286000" algn="r" defTabSz="914400" rtl="0" latinLnBrk="0">
        <a:lnSpc>
          <a:spcPct val="100000"/>
        </a:lnSpc>
        <a:spcBef>
          <a:spcPts val="0"/>
        </a:spcBef>
        <a:spcAft>
          <a:spcPts val="0"/>
        </a:spcAft>
        <a:buClrTx/>
        <a:buSzTx/>
        <a:buFontTx/>
        <a:buNone/>
        <a:tabLst/>
        <a:defRPr b="0" baseline="0" cap="all" i="0" spc="300" strike="noStrike" sz="1000" u="none">
          <a:solidFill>
            <a:schemeClr val="tx1"/>
          </a:solidFill>
          <a:uFillTx/>
          <a:latin typeface="+mn-lt"/>
          <a:ea typeface="+mn-ea"/>
          <a:cs typeface="+mn-cs"/>
          <a:sym typeface="Avenir Next LT Pro Light"/>
        </a:defRPr>
      </a:lvl6pPr>
      <a:lvl7pPr marL="0" marR="0" indent="2743200" algn="r" defTabSz="914400" rtl="0" latinLnBrk="0">
        <a:lnSpc>
          <a:spcPct val="100000"/>
        </a:lnSpc>
        <a:spcBef>
          <a:spcPts val="0"/>
        </a:spcBef>
        <a:spcAft>
          <a:spcPts val="0"/>
        </a:spcAft>
        <a:buClrTx/>
        <a:buSzTx/>
        <a:buFontTx/>
        <a:buNone/>
        <a:tabLst/>
        <a:defRPr b="0" baseline="0" cap="all" i="0" spc="300" strike="noStrike" sz="1000" u="none">
          <a:solidFill>
            <a:schemeClr val="tx1"/>
          </a:solidFill>
          <a:uFillTx/>
          <a:latin typeface="+mn-lt"/>
          <a:ea typeface="+mn-ea"/>
          <a:cs typeface="+mn-cs"/>
          <a:sym typeface="Avenir Next LT Pro Light"/>
        </a:defRPr>
      </a:lvl7pPr>
      <a:lvl8pPr marL="0" marR="0" indent="3200400" algn="r" defTabSz="914400" rtl="0" latinLnBrk="0">
        <a:lnSpc>
          <a:spcPct val="100000"/>
        </a:lnSpc>
        <a:spcBef>
          <a:spcPts val="0"/>
        </a:spcBef>
        <a:spcAft>
          <a:spcPts val="0"/>
        </a:spcAft>
        <a:buClrTx/>
        <a:buSzTx/>
        <a:buFontTx/>
        <a:buNone/>
        <a:tabLst/>
        <a:defRPr b="0" baseline="0" cap="all" i="0" spc="300" strike="noStrike" sz="1000" u="none">
          <a:solidFill>
            <a:schemeClr val="tx1"/>
          </a:solidFill>
          <a:uFillTx/>
          <a:latin typeface="+mn-lt"/>
          <a:ea typeface="+mn-ea"/>
          <a:cs typeface="+mn-cs"/>
          <a:sym typeface="Avenir Next LT Pro Light"/>
        </a:defRPr>
      </a:lvl8pPr>
      <a:lvl9pPr marL="0" marR="0" indent="3657600" algn="r" defTabSz="914400" rtl="0" latinLnBrk="0">
        <a:lnSpc>
          <a:spcPct val="100000"/>
        </a:lnSpc>
        <a:spcBef>
          <a:spcPts val="0"/>
        </a:spcBef>
        <a:spcAft>
          <a:spcPts val="0"/>
        </a:spcAft>
        <a:buClrTx/>
        <a:buSzTx/>
        <a:buFontTx/>
        <a:buNone/>
        <a:tabLst/>
        <a:defRPr b="0" baseline="0" cap="all" i="0" spc="300" strike="noStrike" sz="1000" u="none">
          <a:solidFill>
            <a:schemeClr val="tx1"/>
          </a:solidFill>
          <a:uFillTx/>
          <a:latin typeface="+mn-lt"/>
          <a:ea typeface="+mn-ea"/>
          <a:cs typeface="+mn-cs"/>
          <a:sym typeface="Avenir Next LT Pro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jpeg"/><Relationship Id="rId3" Type="http://schemas.openxmlformats.org/officeDocument/2006/relationships/image" Target="../media/image1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png"/><Relationship Id="rId3" Type="http://schemas.openxmlformats.org/officeDocument/2006/relationships/image" Target="../media/image1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8.png"/><Relationship Id="rId3" Type="http://schemas.openxmlformats.org/officeDocument/2006/relationships/image" Target="../media/image1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2.png"/><Relationship Id="rId3" Type="http://schemas.openxmlformats.org/officeDocument/2006/relationships/image" Target="../media/image2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5.png"/><Relationship Id="rId3" Type="http://schemas.openxmlformats.org/officeDocument/2006/relationships/image" Target="../media/image2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3.png"/><Relationship Id="rId3" Type="http://schemas.openxmlformats.org/officeDocument/2006/relationships/image" Target="../media/image3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6.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7.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8.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0.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Rectangle 8"/>
          <p:cNvSpPr/>
          <p:nvPr/>
        </p:nvSpPr>
        <p:spPr>
          <a:xfrm>
            <a:off x="0" y="0"/>
            <a:ext cx="12192000" cy="6858000"/>
          </a:xfrm>
          <a:prstGeom prst="rect">
            <a:avLst/>
          </a:prstGeom>
          <a:solidFill>
            <a:srgbClr val="243441"/>
          </a:solidFill>
          <a:ln w="12700">
            <a:miter lim="400000"/>
          </a:ln>
        </p:spPr>
        <p:txBody>
          <a:bodyPr lIns="45719" rIns="45719" anchor="ctr"/>
          <a:lstStyle/>
          <a:p>
            <a:pPr algn="ctr">
              <a:defRPr>
                <a:solidFill>
                  <a:srgbClr val="FFFFFF"/>
                </a:solidFill>
              </a:defRPr>
            </a:pPr>
          </a:p>
        </p:txBody>
      </p:sp>
      <p:sp>
        <p:nvSpPr>
          <p:cNvPr id="135" name="Title 1"/>
          <p:cNvSpPr txBox="1"/>
          <p:nvPr>
            <p:ph type="ctrTitle"/>
          </p:nvPr>
        </p:nvSpPr>
        <p:spPr>
          <a:xfrm>
            <a:off x="-23" y="3741737"/>
            <a:ext cx="12120465" cy="1720851"/>
          </a:xfrm>
          <a:prstGeom prst="rect">
            <a:avLst/>
          </a:prstGeom>
        </p:spPr>
        <p:txBody>
          <a:bodyPr anchor="ctr"/>
          <a:lstStyle>
            <a:lvl1pPr>
              <a:defRPr sz="4400"/>
            </a:lvl1pPr>
          </a:lstStyle>
          <a:p>
            <a:pPr/>
            <a:r>
              <a:t>Dow Jones Index Estimator</a:t>
            </a:r>
          </a:p>
        </p:txBody>
      </p:sp>
      <p:sp>
        <p:nvSpPr>
          <p:cNvPr id="136" name="Subtitle 2"/>
          <p:cNvSpPr txBox="1"/>
          <p:nvPr>
            <p:ph type="subTitle" sz="half" idx="1"/>
          </p:nvPr>
        </p:nvSpPr>
        <p:spPr>
          <a:xfrm>
            <a:off x="-1" y="5022894"/>
            <a:ext cx="12191979" cy="2016751"/>
          </a:xfrm>
          <a:prstGeom prst="rect">
            <a:avLst/>
          </a:prstGeom>
        </p:spPr>
        <p:txBody>
          <a:bodyPr anchor="ctr"/>
          <a:lstStyle/>
          <a:p>
            <a:pPr>
              <a:defRPr sz="2000"/>
            </a:pPr>
            <a:r>
              <a:t>Prepared for: Statistics, Probability &amp; Inference</a:t>
            </a:r>
          </a:p>
          <a:p>
            <a:pPr>
              <a:defRPr sz="2000"/>
            </a:pPr>
            <a:r>
              <a:t>Prepared By: Josh Levine (jl2108), Harsh Patel (hkp49), Jaini Patel (jp1891), Yifan Liao (yl1463) and</a:t>
            </a:r>
          </a:p>
          <a:p>
            <a:pPr>
              <a:defRPr sz="2000"/>
            </a:pPr>
            <a:r>
              <a:t>Aayush Shah (avs93)</a:t>
            </a:r>
          </a:p>
        </p:txBody>
      </p:sp>
      <p:pic>
        <p:nvPicPr>
          <p:cNvPr id="137" name="Picture 3" descr="Picture 3"/>
          <p:cNvPicPr>
            <a:picLocks noChangeAspect="1"/>
          </p:cNvPicPr>
          <p:nvPr/>
        </p:nvPicPr>
        <p:blipFill>
          <a:blip r:embed="rId2">
            <a:extLst/>
          </a:blip>
          <a:srcRect l="0" t="22485" r="0" b="18182"/>
          <a:stretch>
            <a:fillRect/>
          </a:stretch>
        </p:blipFill>
        <p:spPr>
          <a:xfrm>
            <a:off x="19" y="10"/>
            <a:ext cx="12191978" cy="4014777"/>
          </a:xfrm>
          <a:prstGeom prst="rect">
            <a:avLst/>
          </a:prstGeom>
          <a:ln w="12700">
            <a:miter lim="400000"/>
          </a:ln>
        </p:spPr>
      </p:pic>
      <p:sp>
        <p:nvSpPr>
          <p:cNvPr id="138" name="Straight Connector 10"/>
          <p:cNvSpPr/>
          <p:nvPr/>
        </p:nvSpPr>
        <p:spPr>
          <a:xfrm>
            <a:off x="6096634" y="5193222"/>
            <a:ext cx="1" cy="540001"/>
          </a:xfrm>
          <a:prstGeom prst="line">
            <a:avLst/>
          </a:prstGeom>
          <a:ln w="12700">
            <a:solidFill>
              <a:srgbClr val="FFFFFF"/>
            </a:solidFill>
          </a:ln>
        </p:spPr>
        <p:txBody>
          <a:bodyPr lIns="45719" rIns="45719"/>
          <a:lstStyle/>
          <a:p>
            <a:pPr>
              <a:defRPr>
                <a:solidFill>
                  <a:srgbClr val="FFFFFF"/>
                </a:solidFill>
              </a:defRPr>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Rectangle 8"/>
          <p:cNvSpPr/>
          <p:nvPr/>
        </p:nvSpPr>
        <p:spPr>
          <a:xfrm>
            <a:off x="0" y="0"/>
            <a:ext cx="12192000" cy="6858000"/>
          </a:xfrm>
          <a:prstGeom prst="rect">
            <a:avLst/>
          </a:prstGeom>
          <a:solidFill>
            <a:srgbClr val="243441"/>
          </a:solidFill>
          <a:ln w="12700">
            <a:miter lim="400000"/>
          </a:ln>
        </p:spPr>
        <p:txBody>
          <a:bodyPr lIns="45719" rIns="45719" anchor="ctr"/>
          <a:lstStyle/>
          <a:p>
            <a:pPr algn="ctr">
              <a:defRPr>
                <a:solidFill>
                  <a:srgbClr val="FFFFFF"/>
                </a:solidFill>
              </a:defRPr>
            </a:pPr>
          </a:p>
        </p:txBody>
      </p:sp>
      <p:sp>
        <p:nvSpPr>
          <p:cNvPr id="233" name="Title 1"/>
          <p:cNvSpPr txBox="1"/>
          <p:nvPr>
            <p:ph type="title"/>
          </p:nvPr>
        </p:nvSpPr>
        <p:spPr>
          <a:xfrm>
            <a:off x="540987" y="540032"/>
            <a:ext cx="3884964" cy="1331605"/>
          </a:xfrm>
          <a:prstGeom prst="rect">
            <a:avLst/>
          </a:prstGeom>
        </p:spPr>
        <p:txBody>
          <a:bodyPr anchor="b"/>
          <a:lstStyle>
            <a:lvl1pPr algn="ctr"/>
          </a:lstStyle>
          <a:p>
            <a:pPr/>
            <a:r>
              <a:t>Run the auto.arima function</a:t>
            </a:r>
          </a:p>
        </p:txBody>
      </p:sp>
      <p:sp>
        <p:nvSpPr>
          <p:cNvPr id="234" name="Straight Connector 10"/>
          <p:cNvSpPr/>
          <p:nvPr/>
        </p:nvSpPr>
        <p:spPr>
          <a:xfrm>
            <a:off x="2213468" y="2310207"/>
            <a:ext cx="540001" cy="1"/>
          </a:xfrm>
          <a:prstGeom prst="line">
            <a:avLst/>
          </a:prstGeom>
          <a:ln w="10160">
            <a:solidFill>
              <a:srgbClr val="FFFFFF"/>
            </a:solidFill>
          </a:ln>
        </p:spPr>
        <p:txBody>
          <a:bodyPr lIns="45719" rIns="45719"/>
          <a:lstStyle/>
          <a:p>
            <a:pPr>
              <a:defRPr>
                <a:solidFill>
                  <a:srgbClr val="FFFFFF"/>
                </a:solidFill>
              </a:defRPr>
            </a:pPr>
          </a:p>
        </p:txBody>
      </p:sp>
      <p:sp>
        <p:nvSpPr>
          <p:cNvPr id="235" name="Content Placeholder 2"/>
          <p:cNvSpPr txBox="1"/>
          <p:nvPr>
            <p:ph type="body" sz="quarter" idx="1"/>
          </p:nvPr>
        </p:nvSpPr>
        <p:spPr>
          <a:xfrm>
            <a:off x="540987" y="2759075"/>
            <a:ext cx="3884964" cy="3009900"/>
          </a:xfrm>
          <a:prstGeom prst="rect">
            <a:avLst/>
          </a:prstGeom>
        </p:spPr>
        <p:txBody>
          <a:bodyPr/>
          <a:lstStyle/>
          <a:p>
            <a:pPr/>
            <a:r>
              <a:t>We use the auto.arima function which will automatically fit the best model to our data</a:t>
            </a:r>
          </a:p>
        </p:txBody>
      </p:sp>
      <p:pic>
        <p:nvPicPr>
          <p:cNvPr id="236" name="Picture 4" descr="Picture 4"/>
          <p:cNvPicPr>
            <a:picLocks noChangeAspect="1"/>
          </p:cNvPicPr>
          <p:nvPr/>
        </p:nvPicPr>
        <p:blipFill>
          <a:blip r:embed="rId2">
            <a:extLst/>
          </a:blip>
          <a:stretch>
            <a:fillRect/>
          </a:stretch>
        </p:blipFill>
        <p:spPr>
          <a:xfrm>
            <a:off x="5532439" y="240068"/>
            <a:ext cx="6118574" cy="597506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Title 1"/>
          <p:cNvSpPr txBox="1"/>
          <p:nvPr>
            <p:ph type="title"/>
          </p:nvPr>
        </p:nvSpPr>
        <p:spPr>
          <a:xfrm>
            <a:off x="677148" y="469784"/>
            <a:ext cx="10837703" cy="1015069"/>
          </a:xfrm>
          <a:prstGeom prst="rect">
            <a:avLst/>
          </a:prstGeom>
        </p:spPr>
        <p:txBody>
          <a:bodyPr/>
          <a:lstStyle/>
          <a:p>
            <a:pPr/>
            <a:r>
              <a:t>ARIMA: Testing the accuracy of our model</a:t>
            </a:r>
          </a:p>
        </p:txBody>
      </p:sp>
      <p:pic>
        <p:nvPicPr>
          <p:cNvPr id="239" name="Content Placeholder 3" descr="Content Placeholder 3"/>
          <p:cNvPicPr>
            <a:picLocks noChangeAspect="1"/>
          </p:cNvPicPr>
          <p:nvPr/>
        </p:nvPicPr>
        <p:blipFill>
          <a:blip r:embed="rId2">
            <a:extLst/>
          </a:blip>
          <a:stretch>
            <a:fillRect/>
          </a:stretch>
        </p:blipFill>
        <p:spPr>
          <a:xfrm>
            <a:off x="2639822" y="1049046"/>
            <a:ext cx="5562601" cy="2200276"/>
          </a:xfrm>
          <a:prstGeom prst="rect">
            <a:avLst/>
          </a:prstGeom>
          <a:ln w="12700">
            <a:miter lim="400000"/>
          </a:ln>
        </p:spPr>
      </p:pic>
      <p:sp>
        <p:nvSpPr>
          <p:cNvPr id="240" name="TextBox 4"/>
          <p:cNvSpPr txBox="1"/>
          <p:nvPr/>
        </p:nvSpPr>
        <p:spPr>
          <a:xfrm>
            <a:off x="837081" y="3428999"/>
            <a:ext cx="11309200" cy="3228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solidFill>
                  <a:srgbClr val="FFFFFF"/>
                </a:solidFill>
              </a:defRPr>
            </a:pPr>
            <a:r>
              <a:t>1. ME: Mean Error - average of all the errors in a set.</a:t>
            </a:r>
          </a:p>
          <a:p>
            <a:pPr>
              <a:defRPr sz="1600">
                <a:solidFill>
                  <a:srgbClr val="FFFFFF"/>
                </a:solidFill>
              </a:defRPr>
            </a:pPr>
            <a:r>
              <a:t>2. RMSE: Root Mean Squared Error - standard deviation of the residuals (prediction errors). Residuals</a:t>
            </a:r>
          </a:p>
          <a:p>
            <a:pPr>
              <a:defRPr sz="1600">
                <a:solidFill>
                  <a:srgbClr val="FFFFFF"/>
                </a:solidFill>
              </a:defRPr>
            </a:pPr>
            <a:r>
              <a:t>are a measure of how far from the regression line data points are.</a:t>
            </a:r>
          </a:p>
          <a:p>
            <a:pPr>
              <a:defRPr sz="1600">
                <a:solidFill>
                  <a:srgbClr val="FFFFFF"/>
                </a:solidFill>
              </a:defRPr>
            </a:pPr>
            <a:r>
              <a:t>3. MAE: Mean Absolute Error - the average of all absolute errors.</a:t>
            </a:r>
          </a:p>
          <a:p>
            <a:pPr>
              <a:defRPr sz="1600">
                <a:solidFill>
                  <a:srgbClr val="FFFFFF"/>
                </a:solidFill>
              </a:defRPr>
            </a:pPr>
            <a:r>
              <a:t>4. MPE: Mean Percentage Error - the computed average of percentage errors by which forecasts of a</a:t>
            </a:r>
          </a:p>
          <a:p>
            <a:pPr>
              <a:defRPr sz="1600">
                <a:solidFill>
                  <a:srgbClr val="FFFFFF"/>
                </a:solidFill>
              </a:defRPr>
            </a:pPr>
            <a:r>
              <a:t>model differ from actual values of the quantity being forecast.</a:t>
            </a:r>
          </a:p>
          <a:p>
            <a:pPr>
              <a:defRPr sz="1600">
                <a:solidFill>
                  <a:srgbClr val="FFFFFF"/>
                </a:solidFill>
              </a:defRPr>
            </a:pPr>
            <a:r>
              <a:t>5. MAPE: Mean Absolute Percentage Error - a statistical measure of how accurate a forecast system is.</a:t>
            </a:r>
          </a:p>
          <a:p>
            <a:pPr>
              <a:defRPr sz="1600">
                <a:solidFill>
                  <a:srgbClr val="FFFFFF"/>
                </a:solidFill>
              </a:defRPr>
            </a:pPr>
            <a:r>
              <a:t>It measures this accuracy as a percentage.</a:t>
            </a:r>
          </a:p>
          <a:p>
            <a:pPr>
              <a:defRPr sz="1600">
                <a:solidFill>
                  <a:srgbClr val="FFFFFF"/>
                </a:solidFill>
              </a:defRPr>
            </a:pPr>
            <a:r>
              <a:t>6. MASE: Mean Absolute Scaled Error - a scale-free error metric that gives each error as a ratio compared</a:t>
            </a:r>
          </a:p>
          <a:p>
            <a:pPr>
              <a:defRPr sz="1600">
                <a:solidFill>
                  <a:srgbClr val="FFFFFF"/>
                </a:solidFill>
              </a:defRPr>
            </a:pPr>
            <a:r>
              <a:t>to a baseline’s average error.</a:t>
            </a:r>
          </a:p>
          <a:p>
            <a:pPr>
              <a:defRPr sz="1600">
                <a:solidFill>
                  <a:srgbClr val="FFFFFF"/>
                </a:solidFill>
              </a:defRPr>
            </a:pPr>
            <a:r>
              <a:t>7. ACF1: Autocorrelation of errors at lag 1 - the correlation between values that are one time period</a:t>
            </a:r>
          </a:p>
          <a:p>
            <a:pPr>
              <a:defRPr sz="1600">
                <a:solidFill>
                  <a:srgbClr val="FFFFFF"/>
                </a:solidFill>
              </a:defRPr>
            </a:pPr>
            <a:r>
              <a:t>apart. More generally, a lag k autocorrelation is the correlation between values that are k time periods</a:t>
            </a:r>
          </a:p>
          <a:p>
            <a:pPr>
              <a:defRPr sz="1600">
                <a:solidFill>
                  <a:srgbClr val="FFFFFF"/>
                </a:solidFill>
              </a:defRPr>
            </a:pPr>
            <a:r>
              <a:t>apart.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Rectangle 8"/>
          <p:cNvSpPr/>
          <p:nvPr/>
        </p:nvSpPr>
        <p:spPr>
          <a:xfrm>
            <a:off x="0" y="0"/>
            <a:ext cx="12192000" cy="6858000"/>
          </a:xfrm>
          <a:prstGeom prst="rect">
            <a:avLst/>
          </a:prstGeom>
          <a:solidFill>
            <a:srgbClr val="243441"/>
          </a:solidFill>
          <a:ln w="12700">
            <a:miter lim="400000"/>
          </a:ln>
        </p:spPr>
        <p:txBody>
          <a:bodyPr lIns="45719" rIns="45719" anchor="ctr"/>
          <a:lstStyle/>
          <a:p>
            <a:pPr algn="ctr">
              <a:defRPr>
                <a:solidFill>
                  <a:srgbClr val="FFFFFF"/>
                </a:solidFill>
              </a:defRPr>
            </a:pPr>
          </a:p>
        </p:txBody>
      </p:sp>
      <p:sp>
        <p:nvSpPr>
          <p:cNvPr id="243" name="Title 1"/>
          <p:cNvSpPr txBox="1"/>
          <p:nvPr>
            <p:ph type="title"/>
          </p:nvPr>
        </p:nvSpPr>
        <p:spPr>
          <a:xfrm>
            <a:off x="540987" y="540032"/>
            <a:ext cx="3884964" cy="1331605"/>
          </a:xfrm>
          <a:prstGeom prst="rect">
            <a:avLst/>
          </a:prstGeom>
        </p:spPr>
        <p:txBody>
          <a:bodyPr anchor="b"/>
          <a:lstStyle>
            <a:lvl1pPr algn="ctr"/>
          </a:lstStyle>
          <a:p>
            <a:pPr/>
            <a:r>
              <a:t>Arima: The daily Time series </a:t>
            </a:r>
          </a:p>
        </p:txBody>
      </p:sp>
      <p:sp>
        <p:nvSpPr>
          <p:cNvPr id="244" name="Straight Connector 10"/>
          <p:cNvSpPr/>
          <p:nvPr/>
        </p:nvSpPr>
        <p:spPr>
          <a:xfrm>
            <a:off x="2213468" y="2310207"/>
            <a:ext cx="540001" cy="1"/>
          </a:xfrm>
          <a:prstGeom prst="line">
            <a:avLst/>
          </a:prstGeom>
          <a:ln w="10160">
            <a:solidFill>
              <a:srgbClr val="FFFFFF"/>
            </a:solidFill>
          </a:ln>
        </p:spPr>
        <p:txBody>
          <a:bodyPr lIns="45719" rIns="45719"/>
          <a:lstStyle/>
          <a:p>
            <a:pPr>
              <a:defRPr>
                <a:solidFill>
                  <a:srgbClr val="FFFFFF"/>
                </a:solidFill>
              </a:defRPr>
            </a:pPr>
          </a:p>
        </p:txBody>
      </p:sp>
      <p:sp>
        <p:nvSpPr>
          <p:cNvPr id="245" name="Content Placeholder 2"/>
          <p:cNvSpPr txBox="1"/>
          <p:nvPr>
            <p:ph type="body" sz="quarter" idx="1"/>
          </p:nvPr>
        </p:nvSpPr>
        <p:spPr>
          <a:xfrm>
            <a:off x="540987" y="2759075"/>
            <a:ext cx="3884964" cy="3009900"/>
          </a:xfrm>
          <a:prstGeom prst="rect">
            <a:avLst/>
          </a:prstGeom>
        </p:spPr>
        <p:txBody>
          <a:bodyPr/>
          <a:lstStyle/>
          <a:p>
            <a:pPr/>
            <a:r>
              <a:t>This is the time series plot of the daily data we have been working with</a:t>
            </a:r>
          </a:p>
        </p:txBody>
      </p:sp>
      <p:pic>
        <p:nvPicPr>
          <p:cNvPr id="246" name="Picture 5" descr="Picture 5"/>
          <p:cNvPicPr>
            <a:picLocks noChangeAspect="1"/>
          </p:cNvPicPr>
          <p:nvPr/>
        </p:nvPicPr>
        <p:blipFill>
          <a:blip r:embed="rId2">
            <a:extLst/>
          </a:blip>
          <a:stretch>
            <a:fillRect/>
          </a:stretch>
        </p:blipFill>
        <p:spPr>
          <a:xfrm>
            <a:off x="5425787" y="1224530"/>
            <a:ext cx="6339898" cy="465080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Title 1"/>
          <p:cNvSpPr txBox="1"/>
          <p:nvPr>
            <p:ph type="title"/>
          </p:nvPr>
        </p:nvSpPr>
        <p:spPr>
          <a:xfrm>
            <a:off x="540987" y="540032"/>
            <a:ext cx="3884964" cy="1331605"/>
          </a:xfrm>
          <a:prstGeom prst="rect">
            <a:avLst/>
          </a:prstGeom>
        </p:spPr>
        <p:txBody>
          <a:bodyPr anchor="b"/>
          <a:lstStyle>
            <a:lvl1pPr algn="ctr"/>
          </a:lstStyle>
          <a:p>
            <a:pPr/>
            <a:r>
              <a:t>Arima: The weekly Time series </a:t>
            </a:r>
          </a:p>
        </p:txBody>
      </p:sp>
      <p:sp>
        <p:nvSpPr>
          <p:cNvPr id="249" name="Content Placeholder 2"/>
          <p:cNvSpPr txBox="1"/>
          <p:nvPr>
            <p:ph type="body" sz="quarter" idx="1"/>
          </p:nvPr>
        </p:nvSpPr>
        <p:spPr>
          <a:xfrm>
            <a:off x="540987" y="2759075"/>
            <a:ext cx="3884964" cy="3009900"/>
          </a:xfrm>
          <a:prstGeom prst="rect">
            <a:avLst/>
          </a:prstGeom>
        </p:spPr>
        <p:txBody>
          <a:bodyPr/>
          <a:lstStyle/>
          <a:p>
            <a:pPr/>
            <a:r>
              <a:t>This is the time series plot of the weekly data we have been working with</a:t>
            </a:r>
          </a:p>
        </p:txBody>
      </p:sp>
      <p:pic>
        <p:nvPicPr>
          <p:cNvPr id="250" name="Picture 3" descr="Picture 3"/>
          <p:cNvPicPr>
            <a:picLocks noChangeAspect="1"/>
          </p:cNvPicPr>
          <p:nvPr/>
        </p:nvPicPr>
        <p:blipFill>
          <a:blip r:embed="rId2">
            <a:extLst/>
          </a:blip>
          <a:stretch>
            <a:fillRect/>
          </a:stretch>
        </p:blipFill>
        <p:spPr>
          <a:xfrm>
            <a:off x="5228892" y="847943"/>
            <a:ext cx="6422120" cy="48344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2" name="Content Placeholder 3" descr="Content Placeholder 3"/>
          <p:cNvPicPr>
            <a:picLocks noChangeAspect="1"/>
          </p:cNvPicPr>
          <p:nvPr/>
        </p:nvPicPr>
        <p:blipFill>
          <a:blip r:embed="rId2">
            <a:extLst/>
          </a:blip>
          <a:stretch>
            <a:fillRect/>
          </a:stretch>
        </p:blipFill>
        <p:spPr>
          <a:xfrm>
            <a:off x="1587499" y="1619499"/>
            <a:ext cx="8740704" cy="992189"/>
          </a:xfrm>
          <a:prstGeom prst="rect">
            <a:avLst/>
          </a:prstGeom>
          <a:ln w="12700">
            <a:miter lim="400000"/>
          </a:ln>
        </p:spPr>
      </p:pic>
      <p:sp>
        <p:nvSpPr>
          <p:cNvPr id="253" name="Title 1"/>
          <p:cNvSpPr txBox="1"/>
          <p:nvPr>
            <p:ph type="title"/>
          </p:nvPr>
        </p:nvSpPr>
        <p:spPr>
          <a:xfrm>
            <a:off x="677148" y="469783"/>
            <a:ext cx="10837703" cy="1515873"/>
          </a:xfrm>
          <a:prstGeom prst="rect">
            <a:avLst/>
          </a:prstGeom>
        </p:spPr>
        <p:txBody>
          <a:bodyPr/>
          <a:lstStyle/>
          <a:p>
            <a:pPr/>
            <a:r>
              <a:t>ARIMA: Forecast</a:t>
            </a:r>
          </a:p>
        </p:txBody>
      </p:sp>
      <p:sp>
        <p:nvSpPr>
          <p:cNvPr id="254" name="TextBox 6"/>
          <p:cNvSpPr txBox="1"/>
          <p:nvPr/>
        </p:nvSpPr>
        <p:spPr>
          <a:xfrm>
            <a:off x="465598" y="3237720"/>
            <a:ext cx="11525172" cy="303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Arial"/>
              <a:buChar char="•"/>
              <a:defRPr sz="2400">
                <a:solidFill>
                  <a:srgbClr val="FFFFFF"/>
                </a:solidFill>
              </a:defRPr>
            </a:pPr>
            <a:r>
              <a:t>This is the forecast method run on our Arima models for both the daily and weekly data.</a:t>
            </a:r>
          </a:p>
          <a:p>
            <a:pPr marL="285750" indent="-285750">
              <a:buSzPct val="100000"/>
              <a:buFont typeface="Arial"/>
              <a:buChar char="•"/>
              <a:defRPr sz="2400">
                <a:solidFill>
                  <a:srgbClr val="FFFFFF"/>
                </a:solidFill>
              </a:defRPr>
            </a:pPr>
          </a:p>
          <a:p>
            <a:pPr marL="285750" indent="-285750">
              <a:buSzPct val="100000"/>
              <a:buFont typeface="Arial"/>
              <a:buChar char="•"/>
              <a:defRPr sz="2400">
                <a:solidFill>
                  <a:srgbClr val="FFFFFF"/>
                </a:solidFill>
              </a:defRPr>
            </a:pPr>
            <a:r>
              <a:t>H is the number of periods for forecasting.</a:t>
            </a:r>
          </a:p>
          <a:p>
            <a:pPr marL="285750" indent="-285750">
              <a:buSzPct val="100000"/>
              <a:buFont typeface="Arial"/>
              <a:buChar char="•"/>
              <a:defRPr sz="2400">
                <a:solidFill>
                  <a:srgbClr val="FFFFFF"/>
                </a:solidFill>
              </a:defRPr>
            </a:pPr>
          </a:p>
          <a:p>
            <a:pPr marL="285750" indent="-285750">
              <a:buSzPct val="100000"/>
              <a:buFont typeface="Arial"/>
              <a:buChar char="•"/>
              <a:defRPr sz="2400">
                <a:solidFill>
                  <a:srgbClr val="FFFFFF"/>
                </a:solidFill>
              </a:defRPr>
            </a:pPr>
            <a:r>
              <a:t>Daily: we are forecasting 30 days in the future.</a:t>
            </a:r>
          </a:p>
          <a:p>
            <a:pPr marL="285750" indent="-285750">
              <a:buSzPct val="100000"/>
              <a:buFont typeface="Arial"/>
              <a:buChar char="•"/>
              <a:defRPr sz="2400">
                <a:solidFill>
                  <a:srgbClr val="FFFFFF"/>
                </a:solidFill>
              </a:defRPr>
            </a:pPr>
          </a:p>
          <a:p>
            <a:pPr marL="285750" indent="-285750">
              <a:buSzPct val="100000"/>
              <a:buFont typeface="Arial"/>
              <a:buChar char="•"/>
              <a:defRPr sz="2400">
                <a:solidFill>
                  <a:srgbClr val="FFFFFF"/>
                </a:solidFill>
              </a:defRPr>
            </a:pPr>
            <a:r>
              <a:t>Weekly: we are forecasting 4 weeks in the future.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Rectangle 8"/>
          <p:cNvSpPr/>
          <p:nvPr/>
        </p:nvSpPr>
        <p:spPr>
          <a:xfrm>
            <a:off x="0" y="0"/>
            <a:ext cx="12192000" cy="6858000"/>
          </a:xfrm>
          <a:prstGeom prst="rect">
            <a:avLst/>
          </a:prstGeom>
          <a:solidFill>
            <a:srgbClr val="243441"/>
          </a:solidFill>
          <a:ln w="12700">
            <a:miter lim="400000"/>
          </a:ln>
        </p:spPr>
        <p:txBody>
          <a:bodyPr lIns="45719" rIns="45719" anchor="ctr"/>
          <a:lstStyle/>
          <a:p>
            <a:pPr algn="ctr">
              <a:defRPr>
                <a:solidFill>
                  <a:srgbClr val="FFFFFF"/>
                </a:solidFill>
              </a:defRPr>
            </a:pPr>
          </a:p>
        </p:txBody>
      </p:sp>
      <p:sp>
        <p:nvSpPr>
          <p:cNvPr id="257" name="Title 1"/>
          <p:cNvSpPr txBox="1"/>
          <p:nvPr>
            <p:ph type="title"/>
          </p:nvPr>
        </p:nvSpPr>
        <p:spPr>
          <a:xfrm>
            <a:off x="540987" y="540032"/>
            <a:ext cx="3884964" cy="1331605"/>
          </a:xfrm>
          <a:prstGeom prst="rect">
            <a:avLst/>
          </a:prstGeom>
        </p:spPr>
        <p:txBody>
          <a:bodyPr anchor="b"/>
          <a:lstStyle>
            <a:lvl1pPr algn="ctr"/>
          </a:lstStyle>
          <a:p>
            <a:pPr/>
            <a:r>
              <a:t>Arima: Daily plot of forecast</a:t>
            </a:r>
          </a:p>
        </p:txBody>
      </p:sp>
      <p:sp>
        <p:nvSpPr>
          <p:cNvPr id="258" name="Straight Connector 10"/>
          <p:cNvSpPr/>
          <p:nvPr/>
        </p:nvSpPr>
        <p:spPr>
          <a:xfrm>
            <a:off x="2213468" y="2310207"/>
            <a:ext cx="540001" cy="1"/>
          </a:xfrm>
          <a:prstGeom prst="line">
            <a:avLst/>
          </a:prstGeom>
          <a:ln w="12700">
            <a:solidFill>
              <a:srgbClr val="FFFFFF"/>
            </a:solidFill>
          </a:ln>
        </p:spPr>
        <p:txBody>
          <a:bodyPr lIns="45719" rIns="45719"/>
          <a:lstStyle/>
          <a:p>
            <a:pPr>
              <a:defRPr>
                <a:solidFill>
                  <a:srgbClr val="FFFFFF"/>
                </a:solidFill>
              </a:defRPr>
            </a:pPr>
          </a:p>
        </p:txBody>
      </p:sp>
      <p:sp>
        <p:nvSpPr>
          <p:cNvPr id="259" name="Content Placeholder 2"/>
          <p:cNvSpPr txBox="1"/>
          <p:nvPr>
            <p:ph type="body" sz="quarter" idx="1"/>
          </p:nvPr>
        </p:nvSpPr>
        <p:spPr>
          <a:xfrm>
            <a:off x="540987" y="2759075"/>
            <a:ext cx="3884964" cy="3009900"/>
          </a:xfrm>
          <a:prstGeom prst="rect">
            <a:avLst/>
          </a:prstGeom>
        </p:spPr>
        <p:txBody>
          <a:bodyPr/>
          <a:lstStyle/>
          <a:p>
            <a:pPr/>
            <a:r>
              <a:t>Our mean prediction shows the market should slightly increase over the next 30 days</a:t>
            </a:r>
          </a:p>
        </p:txBody>
      </p:sp>
      <p:sp>
        <p:nvSpPr>
          <p:cNvPr id="260" name="Rectangle 12"/>
          <p:cNvSpPr/>
          <p:nvPr/>
        </p:nvSpPr>
        <p:spPr>
          <a:xfrm>
            <a:off x="4986336" y="0"/>
            <a:ext cx="7205665" cy="6858000"/>
          </a:xfrm>
          <a:prstGeom prst="rect">
            <a:avLst/>
          </a:prstGeom>
          <a:solidFill>
            <a:srgbClr val="000000">
              <a:alpha val="20000"/>
            </a:srgbClr>
          </a:solidFill>
          <a:ln w="12700">
            <a:miter lim="400000"/>
          </a:ln>
        </p:spPr>
        <p:txBody>
          <a:bodyPr lIns="45719" rIns="45719" anchor="ctr"/>
          <a:lstStyle/>
          <a:p>
            <a:pPr algn="ctr">
              <a:defRPr>
                <a:solidFill>
                  <a:srgbClr val="000000">
                    <a:alpha val="20000"/>
                  </a:srgbClr>
                </a:solidFill>
              </a:defRPr>
            </a:pPr>
          </a:p>
        </p:txBody>
      </p:sp>
      <p:pic>
        <p:nvPicPr>
          <p:cNvPr id="261" name="Picture 5" descr="Picture 5"/>
          <p:cNvPicPr>
            <a:picLocks noChangeAspect="1"/>
          </p:cNvPicPr>
          <p:nvPr/>
        </p:nvPicPr>
        <p:blipFill>
          <a:blip r:embed="rId2">
            <a:extLst/>
          </a:blip>
          <a:stretch>
            <a:fillRect/>
          </a:stretch>
        </p:blipFill>
        <p:spPr>
          <a:xfrm>
            <a:off x="5286673" y="738909"/>
            <a:ext cx="6604988" cy="510769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Title 1"/>
          <p:cNvSpPr txBox="1"/>
          <p:nvPr>
            <p:ph type="title"/>
          </p:nvPr>
        </p:nvSpPr>
        <p:spPr>
          <a:xfrm>
            <a:off x="540987" y="540032"/>
            <a:ext cx="3884964" cy="1331605"/>
          </a:xfrm>
          <a:prstGeom prst="rect">
            <a:avLst/>
          </a:prstGeom>
        </p:spPr>
        <p:txBody>
          <a:bodyPr anchor="b"/>
          <a:lstStyle>
            <a:lvl1pPr algn="ctr"/>
          </a:lstStyle>
          <a:p>
            <a:pPr/>
            <a:r>
              <a:t>Arima: weekly plot of forecast</a:t>
            </a:r>
          </a:p>
        </p:txBody>
      </p:sp>
      <p:sp>
        <p:nvSpPr>
          <p:cNvPr id="264" name="Content Placeholder 2"/>
          <p:cNvSpPr txBox="1"/>
          <p:nvPr>
            <p:ph type="body" sz="quarter" idx="1"/>
          </p:nvPr>
        </p:nvSpPr>
        <p:spPr>
          <a:xfrm>
            <a:off x="540987" y="2759075"/>
            <a:ext cx="3884964" cy="3009900"/>
          </a:xfrm>
          <a:prstGeom prst="rect">
            <a:avLst/>
          </a:prstGeom>
        </p:spPr>
        <p:txBody>
          <a:bodyPr/>
          <a:lstStyle/>
          <a:p>
            <a:pPr/>
            <a:r>
              <a:t>Our mean prediction shows the market should stay the same? </a:t>
            </a:r>
          </a:p>
          <a:p>
            <a:pPr/>
            <a:r>
              <a:t>This predication is obviously incorrect.</a:t>
            </a:r>
          </a:p>
        </p:txBody>
      </p:sp>
      <p:pic>
        <p:nvPicPr>
          <p:cNvPr id="265" name="Picture 4" descr="Picture 4"/>
          <p:cNvPicPr>
            <a:picLocks noChangeAspect="1"/>
          </p:cNvPicPr>
          <p:nvPr/>
        </p:nvPicPr>
        <p:blipFill>
          <a:blip r:embed="rId2">
            <a:extLst/>
          </a:blip>
          <a:stretch>
            <a:fillRect/>
          </a:stretch>
        </p:blipFill>
        <p:spPr>
          <a:xfrm>
            <a:off x="5532799" y="900898"/>
            <a:ext cx="6419715" cy="4898087"/>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Rectangle 9"/>
          <p:cNvSpPr/>
          <p:nvPr/>
        </p:nvSpPr>
        <p:spPr>
          <a:xfrm>
            <a:off x="0" y="0"/>
            <a:ext cx="12192000" cy="6858000"/>
          </a:xfrm>
          <a:prstGeom prst="rect">
            <a:avLst/>
          </a:prstGeom>
          <a:solidFill>
            <a:srgbClr val="243441"/>
          </a:solidFill>
          <a:ln w="12700">
            <a:miter lim="400000"/>
          </a:ln>
        </p:spPr>
        <p:txBody>
          <a:bodyPr lIns="45719" rIns="45719" anchor="ctr"/>
          <a:lstStyle/>
          <a:p>
            <a:pPr algn="ctr">
              <a:defRPr>
                <a:solidFill>
                  <a:srgbClr val="FFFFFF"/>
                </a:solidFill>
              </a:defRPr>
            </a:pPr>
          </a:p>
        </p:txBody>
      </p:sp>
      <p:sp>
        <p:nvSpPr>
          <p:cNvPr id="268" name="Title 1"/>
          <p:cNvSpPr txBox="1"/>
          <p:nvPr>
            <p:ph type="title"/>
          </p:nvPr>
        </p:nvSpPr>
        <p:spPr>
          <a:xfrm>
            <a:off x="1079999" y="540032"/>
            <a:ext cx="4426784" cy="1331605"/>
          </a:xfrm>
          <a:prstGeom prst="rect">
            <a:avLst/>
          </a:prstGeom>
        </p:spPr>
        <p:txBody>
          <a:bodyPr anchor="b"/>
          <a:lstStyle>
            <a:lvl1pPr algn="ctr"/>
          </a:lstStyle>
          <a:p>
            <a:pPr/>
            <a:r>
              <a:t>Arima: Mean prediction</a:t>
            </a:r>
          </a:p>
        </p:txBody>
      </p:sp>
      <p:sp>
        <p:nvSpPr>
          <p:cNvPr id="269" name="Straight Connector 11"/>
          <p:cNvSpPr/>
          <p:nvPr/>
        </p:nvSpPr>
        <p:spPr>
          <a:xfrm>
            <a:off x="3023391" y="2310207"/>
            <a:ext cx="540001" cy="1"/>
          </a:xfrm>
          <a:prstGeom prst="line">
            <a:avLst/>
          </a:prstGeom>
          <a:ln w="12700">
            <a:solidFill>
              <a:srgbClr val="FFFFFF"/>
            </a:solidFill>
          </a:ln>
        </p:spPr>
        <p:txBody>
          <a:bodyPr lIns="45719" rIns="45719"/>
          <a:lstStyle/>
          <a:p>
            <a:pPr>
              <a:defRPr>
                <a:solidFill>
                  <a:srgbClr val="FFFFFF"/>
                </a:solidFill>
              </a:defRPr>
            </a:pPr>
          </a:p>
        </p:txBody>
      </p:sp>
      <p:sp>
        <p:nvSpPr>
          <p:cNvPr id="270" name="Content Placeholder 2"/>
          <p:cNvSpPr txBox="1"/>
          <p:nvPr>
            <p:ph type="body" sz="quarter" idx="1"/>
          </p:nvPr>
        </p:nvSpPr>
        <p:spPr>
          <a:xfrm>
            <a:off x="1080000" y="2759075"/>
            <a:ext cx="4460874" cy="3009900"/>
          </a:xfrm>
          <a:prstGeom prst="rect">
            <a:avLst/>
          </a:prstGeom>
        </p:spPr>
        <p:txBody>
          <a:bodyPr/>
          <a:lstStyle/>
          <a:p>
            <a:pPr/>
            <a:r>
              <a:t>Daily shows a slight increase in the mean prediction</a:t>
            </a:r>
          </a:p>
          <a:p>
            <a:pPr/>
          </a:p>
          <a:p>
            <a:pPr/>
            <a:r>
              <a:t>Weekly shows the market staying the same over time. (Something possibly wrong here) – Proves this data set is not great for predication.</a:t>
            </a:r>
          </a:p>
        </p:txBody>
      </p:sp>
      <p:pic>
        <p:nvPicPr>
          <p:cNvPr id="271" name="Picture 3" descr="Picture 3"/>
          <p:cNvPicPr>
            <a:picLocks noChangeAspect="1"/>
          </p:cNvPicPr>
          <p:nvPr/>
        </p:nvPicPr>
        <p:blipFill>
          <a:blip r:embed="rId2">
            <a:extLst/>
          </a:blip>
          <a:stretch>
            <a:fillRect/>
          </a:stretch>
        </p:blipFill>
        <p:spPr>
          <a:xfrm>
            <a:off x="6654211" y="945757"/>
            <a:ext cx="4996801" cy="1942551"/>
          </a:xfrm>
          <a:prstGeom prst="rect">
            <a:avLst/>
          </a:prstGeom>
          <a:ln w="12700">
            <a:miter lim="400000"/>
          </a:ln>
        </p:spPr>
      </p:pic>
      <p:pic>
        <p:nvPicPr>
          <p:cNvPr id="272" name="Picture 4" descr="Picture 4"/>
          <p:cNvPicPr>
            <a:picLocks noChangeAspect="1"/>
          </p:cNvPicPr>
          <p:nvPr/>
        </p:nvPicPr>
        <p:blipFill>
          <a:blip r:embed="rId3">
            <a:extLst/>
          </a:blip>
          <a:stretch>
            <a:fillRect/>
          </a:stretch>
        </p:blipFill>
        <p:spPr>
          <a:xfrm>
            <a:off x="6620874" y="3429000"/>
            <a:ext cx="4996801" cy="1623049"/>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GARCH: Generalized Autoregressive Conditional Heteroskedasticity model"/>
          <p:cNvSpPr txBox="1"/>
          <p:nvPr>
            <p:ph type="title"/>
          </p:nvPr>
        </p:nvSpPr>
        <p:spPr>
          <a:xfrm>
            <a:off x="1082674" y="499782"/>
            <a:ext cx="10026651" cy="958289"/>
          </a:xfrm>
          <a:prstGeom prst="rect">
            <a:avLst/>
          </a:prstGeom>
        </p:spPr>
        <p:txBody>
          <a:bodyPr anchor="ctr"/>
          <a:lstStyle>
            <a:lvl1pPr algn="ctr"/>
          </a:lstStyle>
          <a:p>
            <a:pPr/>
            <a:r>
              <a:t>GARCH: Generalized Autoregressive Conditional Heteroskedasticity model</a:t>
            </a:r>
          </a:p>
        </p:txBody>
      </p:sp>
      <p:sp>
        <p:nvSpPr>
          <p:cNvPr id="275" name="The Generalized Autoregressive Conditional Heteroskedasticity model have a foundation on making &quot;Volatility clustering”.…"/>
          <p:cNvSpPr txBox="1"/>
          <p:nvPr>
            <p:ph type="body" idx="1"/>
          </p:nvPr>
        </p:nvSpPr>
        <p:spPr>
          <a:xfrm>
            <a:off x="1079500" y="1541288"/>
            <a:ext cx="10026650" cy="4846813"/>
          </a:xfrm>
          <a:prstGeom prst="rect">
            <a:avLst/>
          </a:prstGeom>
        </p:spPr>
        <p:txBody>
          <a:bodyPr/>
          <a:lstStyle/>
          <a:p>
            <a:pPr/>
            <a:r>
              <a:t>The Generalized Autoregressive Conditional Heteroskedasticity model have a foundation on making "Volatility clustering”.</a:t>
            </a:r>
          </a:p>
          <a:p>
            <a:pPr/>
            <a:r>
              <a:t>Volatility is highly synonymous with risk. If we can effectively forecast volatility then we will be able to price options more accurately and create more sophisticated risk management tools.</a:t>
            </a:r>
          </a:p>
          <a:p>
            <a:pPr/>
            <a:r>
              <a:t>Heteroskedasticity happens when the standard deviations of a predicted variable, monitored over different values of an independent variable or as related to prior time periods, are non-constant.</a:t>
            </a:r>
          </a:p>
          <a:p>
            <a:pPr/>
            <a:r>
              <a:t>Conditional heteroskedasticity identifies non-constant volatility related to prior period's (e.g., daily) volatility.</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Time series plot of DJI data"/>
          <p:cNvSpPr txBox="1"/>
          <p:nvPr>
            <p:ph type="title"/>
          </p:nvPr>
        </p:nvSpPr>
        <p:spPr>
          <a:xfrm>
            <a:off x="1079499" y="1011237"/>
            <a:ext cx="3905253" cy="1292663"/>
          </a:xfrm>
          <a:prstGeom prst="rect">
            <a:avLst/>
          </a:prstGeom>
        </p:spPr>
        <p:txBody>
          <a:bodyPr anchor="ctr"/>
          <a:lstStyle>
            <a:lvl1pPr algn="ctr"/>
          </a:lstStyle>
          <a:p>
            <a:pPr/>
            <a:r>
              <a:t>Time series plot of DJI data</a:t>
            </a:r>
          </a:p>
        </p:txBody>
      </p:sp>
      <p:pic>
        <p:nvPicPr>
          <p:cNvPr id="278" name="Picture Placeholder 2" descr="Picture Placeholder 2"/>
          <p:cNvPicPr>
            <a:picLocks noChangeAspect="1"/>
          </p:cNvPicPr>
          <p:nvPr>
            <p:ph type="pic" idx="13"/>
          </p:nvPr>
        </p:nvPicPr>
        <p:blipFill>
          <a:blip r:embed="rId2">
            <a:extLst/>
          </a:blip>
          <a:srcRect l="200" t="0" r="18307" b="0"/>
          <a:stretch>
            <a:fillRect/>
          </a:stretch>
        </p:blipFill>
        <p:spPr>
          <a:xfrm>
            <a:off x="6677606" y="1665259"/>
            <a:ext cx="3905137" cy="448183"/>
          </a:xfrm>
          <a:prstGeom prst="rect">
            <a:avLst/>
          </a:prstGeom>
        </p:spPr>
      </p:pic>
      <p:sp>
        <p:nvSpPr>
          <p:cNvPr id="279" name="Here’s the plot that shows the time-series for Dow Jones Industrial Averages data from the year 2000 to 2020."/>
          <p:cNvSpPr txBox="1"/>
          <p:nvPr>
            <p:ph type="body" sz="quarter" idx="1"/>
          </p:nvPr>
        </p:nvSpPr>
        <p:spPr>
          <a:prstGeom prst="rect">
            <a:avLst/>
          </a:prstGeom>
        </p:spPr>
        <p:txBody>
          <a:bodyPr/>
          <a:lstStyle>
            <a:lvl1pPr marL="360000" indent="-360000">
              <a:buClr>
                <a:srgbClr val="84B9D6"/>
              </a:buClr>
              <a:buSzPct val="100000"/>
              <a:buChar char="·"/>
            </a:lvl1pPr>
          </a:lstStyle>
          <a:p>
            <a:pPr/>
            <a:r>
              <a:t>Here’s the plot that shows the time-series for Dow Jones Industrial Averages data from the year 2000 to 2020.</a:t>
            </a:r>
          </a:p>
        </p:txBody>
      </p:sp>
      <p:pic>
        <p:nvPicPr>
          <p:cNvPr id="280" name="CB1F678D-DB1E-4CAB-B438-469F53C2B5D1.png" descr="CB1F678D-DB1E-4CAB-B438-469F53C2B5D1.png"/>
          <p:cNvPicPr>
            <a:picLocks noChangeAspect="1"/>
          </p:cNvPicPr>
          <p:nvPr/>
        </p:nvPicPr>
        <p:blipFill>
          <a:blip r:embed="rId3">
            <a:extLst/>
          </a:blip>
          <a:stretch>
            <a:fillRect/>
          </a:stretch>
        </p:blipFill>
        <p:spPr>
          <a:xfrm>
            <a:off x="5478707" y="2499706"/>
            <a:ext cx="6053109" cy="374956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Title 1"/>
          <p:cNvSpPr txBox="1"/>
          <p:nvPr>
            <p:ph type="title"/>
          </p:nvPr>
        </p:nvSpPr>
        <p:spPr>
          <a:xfrm>
            <a:off x="1079500" y="541454"/>
            <a:ext cx="10026650" cy="655638"/>
          </a:xfrm>
          <a:prstGeom prst="rect">
            <a:avLst/>
          </a:prstGeom>
        </p:spPr>
        <p:txBody>
          <a:bodyPr/>
          <a:lstStyle>
            <a:lvl1pPr defTabSz="731520">
              <a:defRPr spc="320" sz="4320"/>
            </a:lvl1pPr>
          </a:lstStyle>
          <a:p>
            <a:pPr/>
            <a:r>
              <a:t>Goal</a:t>
            </a:r>
          </a:p>
        </p:txBody>
      </p:sp>
      <p:sp>
        <p:nvSpPr>
          <p:cNvPr id="141" name="Content Placeholder 2"/>
          <p:cNvSpPr txBox="1"/>
          <p:nvPr>
            <p:ph type="body" idx="1"/>
          </p:nvPr>
        </p:nvSpPr>
        <p:spPr>
          <a:prstGeom prst="rect">
            <a:avLst/>
          </a:prstGeom>
        </p:spPr>
        <p:txBody>
          <a:bodyPr/>
          <a:lstStyle/>
          <a:p>
            <a:pPr marL="359999" indent="-359999">
              <a:lnSpc>
                <a:spcPct val="112500"/>
              </a:lnSpc>
              <a:defRPr sz="2800">
                <a:latin typeface="LMRoman10-Regular"/>
                <a:ea typeface="LMRoman10-Regular"/>
                <a:cs typeface="LMRoman10-Regular"/>
                <a:sym typeface="LMRoman10-Regular"/>
              </a:defRPr>
            </a:pPr>
            <a:r>
              <a:t>Analyze the moving average index of the Dow Jones using a Time Series and ARIMA model.</a:t>
            </a:r>
          </a:p>
          <a:p>
            <a:pPr marL="359999" indent="-359999">
              <a:lnSpc>
                <a:spcPct val="112500"/>
              </a:lnSpc>
              <a:defRPr sz="2800">
                <a:latin typeface="LMRoman10-Regular"/>
                <a:ea typeface="LMRoman10-Regular"/>
                <a:cs typeface="LMRoman10-Regular"/>
                <a:sym typeface="LMRoman10-Regular"/>
              </a:defRPr>
            </a:pPr>
          </a:p>
          <a:p>
            <a:pPr marL="359999" indent="-359999">
              <a:lnSpc>
                <a:spcPct val="112500"/>
              </a:lnSpc>
              <a:defRPr sz="2800">
                <a:latin typeface="LMRoman10-Regular"/>
                <a:ea typeface="LMRoman10-Regular"/>
                <a:cs typeface="LMRoman10-Regular"/>
                <a:sym typeface="LMRoman10-Regular"/>
              </a:defRPr>
            </a:pPr>
            <a:r>
              <a:t>In our analysis we aim to predict one day or one week in the future of the index. </a:t>
            </a:r>
          </a:p>
          <a:p>
            <a:pPr marL="359999" indent="-359999">
              <a:lnSpc>
                <a:spcPct val="112500"/>
              </a:lnSpc>
              <a:defRPr sz="2800">
                <a:latin typeface="LMRoman10-Regular"/>
                <a:ea typeface="LMRoman10-Regular"/>
                <a:cs typeface="LMRoman10-Regular"/>
                <a:sym typeface="LMRoman10-Regular"/>
              </a:defRPr>
            </a:pPr>
          </a:p>
          <a:p>
            <a:pPr marL="359999" indent="-359999">
              <a:lnSpc>
                <a:spcPct val="112500"/>
              </a:lnSpc>
              <a:defRPr sz="2800">
                <a:latin typeface="LMRoman10-Regular"/>
                <a:ea typeface="LMRoman10-Regular"/>
                <a:cs typeface="LMRoman10-Regular"/>
                <a:sym typeface="LMRoman10-Regular"/>
              </a:defRPr>
            </a:pPr>
            <a:r>
              <a:t>Analyze our prediction.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Log Returns plots"/>
          <p:cNvSpPr txBox="1"/>
          <p:nvPr>
            <p:ph type="title"/>
          </p:nvPr>
        </p:nvSpPr>
        <p:spPr>
          <a:xfrm>
            <a:off x="1079499" y="1011237"/>
            <a:ext cx="3905253" cy="1292663"/>
          </a:xfrm>
          <a:prstGeom prst="rect">
            <a:avLst/>
          </a:prstGeom>
        </p:spPr>
        <p:txBody>
          <a:bodyPr anchor="ctr"/>
          <a:lstStyle>
            <a:lvl1pPr algn="ctr"/>
          </a:lstStyle>
          <a:p>
            <a:pPr/>
            <a:r>
              <a:t>Log Returns plots</a:t>
            </a:r>
          </a:p>
        </p:txBody>
      </p:sp>
      <p:sp>
        <p:nvSpPr>
          <p:cNvPr id="283" name="The plot on the top shows the daily log-returns for our data, and the plot on the bottom shows the weekly log-returns for our data."/>
          <p:cNvSpPr txBox="1"/>
          <p:nvPr>
            <p:ph type="body" sz="quarter" idx="1"/>
          </p:nvPr>
        </p:nvSpPr>
        <p:spPr>
          <a:prstGeom prst="rect">
            <a:avLst/>
          </a:prstGeom>
        </p:spPr>
        <p:txBody>
          <a:bodyPr/>
          <a:lstStyle>
            <a:lvl1pPr marL="360000" indent="-360000">
              <a:buClr>
                <a:srgbClr val="84B9D6"/>
              </a:buClr>
              <a:buSzPct val="100000"/>
              <a:buChar char="·"/>
            </a:lvl1pPr>
          </a:lstStyle>
          <a:p>
            <a:pPr/>
            <a:r>
              <a:t>The plot on the top shows the daily log-returns for our data, and the plot on the bottom shows the weekly log-returns for our data.</a:t>
            </a:r>
          </a:p>
        </p:txBody>
      </p:sp>
      <p:pic>
        <p:nvPicPr>
          <p:cNvPr id="284" name="2BD5D748-829F-4FC9-A116-2F7D37B35F83.png" descr="2BD5D748-829F-4FC9-A116-2F7D37B35F83.png"/>
          <p:cNvPicPr>
            <a:picLocks noChangeAspect="1"/>
          </p:cNvPicPr>
          <p:nvPr/>
        </p:nvPicPr>
        <p:blipFill>
          <a:blip r:embed="rId2">
            <a:extLst/>
          </a:blip>
          <a:stretch>
            <a:fillRect/>
          </a:stretch>
        </p:blipFill>
        <p:spPr>
          <a:xfrm>
            <a:off x="6247114" y="663203"/>
            <a:ext cx="4661310" cy="2709468"/>
          </a:xfrm>
          <a:prstGeom prst="rect">
            <a:avLst/>
          </a:prstGeom>
          <a:ln w="12700">
            <a:miter lim="400000"/>
          </a:ln>
        </p:spPr>
      </p:pic>
      <p:pic>
        <p:nvPicPr>
          <p:cNvPr id="285" name="5BE5B3AB-69CA-4213-BCB5-3FA5FB98AFE3.png" descr="5BE5B3AB-69CA-4213-BCB5-3FA5FB98AFE3.png"/>
          <p:cNvPicPr>
            <a:picLocks noChangeAspect="1"/>
          </p:cNvPicPr>
          <p:nvPr/>
        </p:nvPicPr>
        <p:blipFill>
          <a:blip r:embed="rId3">
            <a:extLst/>
          </a:blip>
          <a:srcRect l="1667" t="13022" r="1667" b="0"/>
          <a:stretch>
            <a:fillRect/>
          </a:stretch>
        </p:blipFill>
        <p:spPr>
          <a:xfrm>
            <a:off x="6247121" y="3683723"/>
            <a:ext cx="4661352" cy="262136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Boxplots"/>
          <p:cNvSpPr txBox="1"/>
          <p:nvPr>
            <p:ph type="title"/>
          </p:nvPr>
        </p:nvSpPr>
        <p:spPr>
          <a:xfrm>
            <a:off x="1079499" y="403225"/>
            <a:ext cx="9494593" cy="979048"/>
          </a:xfrm>
          <a:prstGeom prst="rect">
            <a:avLst/>
          </a:prstGeom>
        </p:spPr>
        <p:txBody>
          <a:bodyPr anchor="ctr"/>
          <a:lstStyle>
            <a:lvl1pPr algn="ctr"/>
          </a:lstStyle>
          <a:p>
            <a:pPr/>
            <a:r>
              <a:t>Boxplots</a:t>
            </a:r>
          </a:p>
        </p:txBody>
      </p:sp>
      <p:pic>
        <p:nvPicPr>
          <p:cNvPr id="288" name="98FA1A76-6AE3-4F51-952A-8165A6774E96.png" descr="98FA1A76-6AE3-4F51-952A-8165A6774E96.png"/>
          <p:cNvPicPr>
            <a:picLocks noChangeAspect="1"/>
          </p:cNvPicPr>
          <p:nvPr/>
        </p:nvPicPr>
        <p:blipFill>
          <a:blip r:embed="rId2">
            <a:extLst/>
          </a:blip>
          <a:stretch>
            <a:fillRect/>
          </a:stretch>
        </p:blipFill>
        <p:spPr>
          <a:xfrm>
            <a:off x="505685" y="1757845"/>
            <a:ext cx="5455606" cy="3342310"/>
          </a:xfrm>
          <a:prstGeom prst="rect">
            <a:avLst/>
          </a:prstGeom>
          <a:ln w="12700">
            <a:miter lim="400000"/>
          </a:ln>
        </p:spPr>
      </p:pic>
      <p:pic>
        <p:nvPicPr>
          <p:cNvPr id="289" name="05539897-DA15-48C2-A2C2-431EFC37BCAF.png" descr="05539897-DA15-48C2-A2C2-431EFC37BCAF.png"/>
          <p:cNvPicPr>
            <a:picLocks noChangeAspect="1"/>
          </p:cNvPicPr>
          <p:nvPr/>
        </p:nvPicPr>
        <p:blipFill>
          <a:blip r:embed="rId3">
            <a:extLst/>
          </a:blip>
          <a:stretch>
            <a:fillRect/>
          </a:stretch>
        </p:blipFill>
        <p:spPr>
          <a:xfrm>
            <a:off x="6252143" y="1757845"/>
            <a:ext cx="5347693" cy="334231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Density plots"/>
          <p:cNvSpPr txBox="1"/>
          <p:nvPr>
            <p:ph type="title"/>
          </p:nvPr>
        </p:nvSpPr>
        <p:spPr>
          <a:xfrm>
            <a:off x="1082674" y="567586"/>
            <a:ext cx="10026651" cy="655640"/>
          </a:xfrm>
          <a:prstGeom prst="rect">
            <a:avLst/>
          </a:prstGeom>
        </p:spPr>
        <p:txBody>
          <a:bodyPr anchor="ctr"/>
          <a:lstStyle>
            <a:lvl1pPr algn="ctr"/>
          </a:lstStyle>
          <a:p>
            <a:pPr/>
            <a:r>
              <a:t>Density plots</a:t>
            </a:r>
          </a:p>
        </p:txBody>
      </p:sp>
      <p:pic>
        <p:nvPicPr>
          <p:cNvPr id="292" name="1A731745-4B98-4B25-805C-2795EF445478.png" descr="1A731745-4B98-4B25-805C-2795EF445478.png"/>
          <p:cNvPicPr>
            <a:picLocks noChangeAspect="1"/>
          </p:cNvPicPr>
          <p:nvPr/>
        </p:nvPicPr>
        <p:blipFill>
          <a:blip r:embed="rId2">
            <a:extLst/>
          </a:blip>
          <a:stretch>
            <a:fillRect/>
          </a:stretch>
        </p:blipFill>
        <p:spPr>
          <a:xfrm>
            <a:off x="207908" y="1951389"/>
            <a:ext cx="5793696" cy="3621060"/>
          </a:xfrm>
          <a:prstGeom prst="rect">
            <a:avLst/>
          </a:prstGeom>
          <a:ln w="12700">
            <a:miter lim="400000"/>
          </a:ln>
        </p:spPr>
      </p:pic>
      <p:pic>
        <p:nvPicPr>
          <p:cNvPr id="293" name="005E670E-6CB5-4984-AE58-B397424C2B00.png" descr="005E670E-6CB5-4984-AE58-B397424C2B00.png"/>
          <p:cNvPicPr>
            <a:picLocks noChangeAspect="1"/>
          </p:cNvPicPr>
          <p:nvPr/>
        </p:nvPicPr>
        <p:blipFill>
          <a:blip r:embed="rId3">
            <a:extLst/>
          </a:blip>
          <a:stretch>
            <a:fillRect/>
          </a:stretch>
        </p:blipFill>
        <p:spPr>
          <a:xfrm>
            <a:off x="6231733" y="1951389"/>
            <a:ext cx="5793695" cy="362106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Q-Q plots"/>
          <p:cNvSpPr txBox="1"/>
          <p:nvPr>
            <p:ph type="title"/>
          </p:nvPr>
        </p:nvSpPr>
        <p:spPr>
          <a:xfrm>
            <a:off x="1082675" y="504208"/>
            <a:ext cx="10026651" cy="655640"/>
          </a:xfrm>
          <a:prstGeom prst="rect">
            <a:avLst/>
          </a:prstGeom>
        </p:spPr>
        <p:txBody>
          <a:bodyPr anchor="ctr"/>
          <a:lstStyle>
            <a:lvl1pPr algn="ctr"/>
          </a:lstStyle>
          <a:p>
            <a:pPr/>
            <a:r>
              <a:t>Q-Q plots</a:t>
            </a:r>
          </a:p>
        </p:txBody>
      </p:sp>
      <p:pic>
        <p:nvPicPr>
          <p:cNvPr id="296" name="B001EE5C-38EE-45C3-B67C-5F20629FF7A8.png" descr="B001EE5C-38EE-45C3-B67C-5F20629FF7A8.png"/>
          <p:cNvPicPr>
            <a:picLocks noChangeAspect="1"/>
          </p:cNvPicPr>
          <p:nvPr/>
        </p:nvPicPr>
        <p:blipFill>
          <a:blip r:embed="rId2">
            <a:extLst/>
          </a:blip>
          <a:stretch>
            <a:fillRect/>
          </a:stretch>
        </p:blipFill>
        <p:spPr>
          <a:xfrm>
            <a:off x="6129856" y="1530066"/>
            <a:ext cx="5900986" cy="3688116"/>
          </a:xfrm>
          <a:prstGeom prst="rect">
            <a:avLst/>
          </a:prstGeom>
          <a:ln w="12700">
            <a:miter lim="400000"/>
          </a:ln>
        </p:spPr>
      </p:pic>
      <p:pic>
        <p:nvPicPr>
          <p:cNvPr id="297" name="72A49412-6BEE-4FE7-BE6B-A38F34A6B4A7.png" descr="72A49412-6BEE-4FE7-BE6B-A38F34A6B4A7.png"/>
          <p:cNvPicPr>
            <a:picLocks noChangeAspect="1"/>
          </p:cNvPicPr>
          <p:nvPr/>
        </p:nvPicPr>
        <p:blipFill>
          <a:blip r:embed="rId3">
            <a:extLst/>
          </a:blip>
          <a:stretch>
            <a:fillRect/>
          </a:stretch>
        </p:blipFill>
        <p:spPr>
          <a:xfrm>
            <a:off x="150564" y="1530066"/>
            <a:ext cx="5900984" cy="3688116"/>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Outlier detection"/>
          <p:cNvSpPr txBox="1"/>
          <p:nvPr>
            <p:ph type="title"/>
          </p:nvPr>
        </p:nvSpPr>
        <p:spPr>
          <a:xfrm>
            <a:off x="1079499" y="1011237"/>
            <a:ext cx="3905253" cy="1292663"/>
          </a:xfrm>
          <a:prstGeom prst="rect">
            <a:avLst/>
          </a:prstGeom>
        </p:spPr>
        <p:txBody>
          <a:bodyPr anchor="ctr"/>
          <a:lstStyle>
            <a:lvl1pPr algn="ctr"/>
          </a:lstStyle>
          <a:p>
            <a:pPr/>
            <a:r>
              <a:t>Outlier detection</a:t>
            </a:r>
          </a:p>
        </p:txBody>
      </p:sp>
      <p:sp>
        <p:nvSpPr>
          <p:cNvPr id="300" name="The outliers in the daily log-returns graph are seen in the picture on the right."/>
          <p:cNvSpPr txBox="1"/>
          <p:nvPr>
            <p:ph type="body" sz="quarter" idx="1"/>
          </p:nvPr>
        </p:nvSpPr>
        <p:spPr>
          <a:prstGeom prst="rect">
            <a:avLst/>
          </a:prstGeom>
        </p:spPr>
        <p:txBody>
          <a:bodyPr/>
          <a:lstStyle>
            <a:lvl1pPr marL="360000" indent="-360000">
              <a:buClr>
                <a:srgbClr val="84B9D6"/>
              </a:buClr>
              <a:buSzPct val="100000"/>
              <a:buChar char="·"/>
            </a:lvl1pPr>
          </a:lstStyle>
          <a:p>
            <a:pPr/>
            <a:r>
              <a:t>The outliers in the daily log-returns graph are seen in the picture on the right.</a:t>
            </a:r>
          </a:p>
        </p:txBody>
      </p:sp>
      <p:pic>
        <p:nvPicPr>
          <p:cNvPr id="301" name="E86FC63D-7545-448B-A198-19A0BCB53953.png" descr="E86FC63D-7545-448B-A198-19A0BCB53953.png"/>
          <p:cNvPicPr>
            <a:picLocks noChangeAspect="1"/>
          </p:cNvPicPr>
          <p:nvPr/>
        </p:nvPicPr>
        <p:blipFill>
          <a:blip r:embed="rId2">
            <a:extLst/>
          </a:blip>
          <a:srcRect l="2434" t="8682" r="2434" b="1657"/>
          <a:stretch>
            <a:fillRect/>
          </a:stretch>
        </p:blipFill>
        <p:spPr>
          <a:xfrm>
            <a:off x="5370687" y="1530349"/>
            <a:ext cx="6446667" cy="379746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FORECASTING WITh GARCH MODEL"/>
          <p:cNvSpPr txBox="1"/>
          <p:nvPr>
            <p:ph type="title"/>
          </p:nvPr>
        </p:nvSpPr>
        <p:spPr>
          <a:xfrm>
            <a:off x="1079500" y="283219"/>
            <a:ext cx="4783238" cy="1208725"/>
          </a:xfrm>
          <a:prstGeom prst="rect">
            <a:avLst/>
          </a:prstGeom>
        </p:spPr>
        <p:txBody>
          <a:bodyPr anchor="ctr"/>
          <a:lstStyle>
            <a:lvl1pPr algn="ctr"/>
          </a:lstStyle>
          <a:p>
            <a:pPr/>
            <a:r>
              <a:t>FORECASTING WITh GARCH MODEL </a:t>
            </a:r>
          </a:p>
        </p:txBody>
      </p:sp>
      <p:sp>
        <p:nvSpPr>
          <p:cNvPr id="304" name="Here, is the prediction done by GARCH model on DJI data.…"/>
          <p:cNvSpPr txBox="1"/>
          <p:nvPr>
            <p:ph type="body" sz="half" idx="1"/>
          </p:nvPr>
        </p:nvSpPr>
        <p:spPr>
          <a:xfrm>
            <a:off x="1079500" y="1574899"/>
            <a:ext cx="4783238" cy="4911876"/>
          </a:xfrm>
          <a:prstGeom prst="rect">
            <a:avLst/>
          </a:prstGeom>
        </p:spPr>
        <p:txBody>
          <a:bodyPr/>
          <a:lstStyle/>
          <a:p>
            <a:pPr marL="360000" indent="-360000">
              <a:buClr>
                <a:srgbClr val="84B9D6"/>
              </a:buClr>
              <a:buSzPct val="100000"/>
              <a:buChar char="·"/>
            </a:pPr>
            <a:r>
              <a:t>Here, is the prediction done by GARCH model on DJI data.</a:t>
            </a:r>
          </a:p>
          <a:p>
            <a:pPr marL="360000" indent="-360000">
              <a:buClr>
                <a:srgbClr val="84B9D6"/>
              </a:buClr>
              <a:buSzPct val="100000"/>
              <a:buChar char="·"/>
            </a:pPr>
            <a:r>
              <a:t>ARMA(2,2) + GARCH(1,1) models are used in order to forecast our predictions. Here ARMA model is the mean model and GARCH is the variance model. </a:t>
            </a:r>
          </a:p>
          <a:p>
            <a:pPr marL="360000" indent="-360000">
              <a:buClr>
                <a:srgbClr val="84B9D6"/>
              </a:buClr>
              <a:buSzPct val="100000"/>
              <a:buChar char="·"/>
            </a:pPr>
            <a:r>
              <a:t>Here, we have taken testing size to be 40(out.sample = 40) and calculated the averages for the next 40 days(n.ahead = 40).</a:t>
            </a:r>
          </a:p>
        </p:txBody>
      </p:sp>
      <p:pic>
        <p:nvPicPr>
          <p:cNvPr id="305" name="7D661D52-8970-431C-89B3-D0526E6BEA77.png" descr="7D661D52-8970-431C-89B3-D0526E6BEA77.png"/>
          <p:cNvPicPr>
            <a:picLocks noChangeAspect="1"/>
          </p:cNvPicPr>
          <p:nvPr/>
        </p:nvPicPr>
        <p:blipFill>
          <a:blip r:embed="rId2">
            <a:extLst/>
          </a:blip>
          <a:srcRect l="0" t="11731" r="0" b="0"/>
          <a:stretch>
            <a:fillRect/>
          </a:stretch>
        </p:blipFill>
        <p:spPr>
          <a:xfrm>
            <a:off x="6138395" y="3073925"/>
            <a:ext cx="5215407" cy="2877218"/>
          </a:xfrm>
          <a:prstGeom prst="rect">
            <a:avLst/>
          </a:prstGeom>
          <a:ln w="12700">
            <a:miter lim="400000"/>
          </a:ln>
        </p:spPr>
      </p:pic>
      <p:pic>
        <p:nvPicPr>
          <p:cNvPr id="306" name="Screen Shot 2020-12-16 at 1.08.38 AM.png" descr="Screen Shot 2020-12-16 at 1.08.38 AM.png"/>
          <p:cNvPicPr>
            <a:picLocks noChangeAspect="1"/>
          </p:cNvPicPr>
          <p:nvPr/>
        </p:nvPicPr>
        <p:blipFill>
          <a:blip r:embed="rId3">
            <a:extLst/>
          </a:blip>
          <a:stretch>
            <a:fillRect/>
          </a:stretch>
        </p:blipFill>
        <p:spPr>
          <a:xfrm>
            <a:off x="6011905" y="872772"/>
            <a:ext cx="5468315" cy="140197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8" name="Picture Placeholder 2" descr="Picture Placeholder 2"/>
          <p:cNvPicPr>
            <a:picLocks noChangeAspect="1"/>
          </p:cNvPicPr>
          <p:nvPr>
            <p:ph type="pic" idx="13"/>
          </p:nvPr>
        </p:nvPicPr>
        <p:blipFill>
          <a:blip r:embed="rId2">
            <a:extLst/>
          </a:blip>
          <a:srcRect l="1205" t="11656" r="4291" b="1875"/>
          <a:stretch>
            <a:fillRect/>
          </a:stretch>
        </p:blipFill>
        <p:spPr>
          <a:xfrm>
            <a:off x="493959" y="431932"/>
            <a:ext cx="5499115" cy="3144715"/>
          </a:xfrm>
          <a:prstGeom prst="rect">
            <a:avLst/>
          </a:prstGeom>
        </p:spPr>
      </p:pic>
      <p:pic>
        <p:nvPicPr>
          <p:cNvPr id="309" name="Screen Shot 2020-12-16 at 1.09.00 AM.png" descr="Screen Shot 2020-12-16 at 1.09.00 AM.png"/>
          <p:cNvPicPr>
            <a:picLocks noChangeAspect="1"/>
          </p:cNvPicPr>
          <p:nvPr/>
        </p:nvPicPr>
        <p:blipFill>
          <a:blip r:embed="rId3">
            <a:extLst/>
          </a:blip>
          <a:srcRect l="339" t="10379" r="2592" b="3467"/>
          <a:stretch>
            <a:fillRect/>
          </a:stretch>
        </p:blipFill>
        <p:spPr>
          <a:xfrm>
            <a:off x="6035873" y="3246374"/>
            <a:ext cx="5818193" cy="3227418"/>
          </a:xfrm>
          <a:prstGeom prst="rect">
            <a:avLst/>
          </a:prstGeom>
          <a:ln w="12700">
            <a:miter lim="400000"/>
          </a:ln>
        </p:spPr>
      </p:pic>
      <p:pic>
        <p:nvPicPr>
          <p:cNvPr id="310" name="Screen Shot 2020-12-16 at 1.29.09 AM.png" descr="Screen Shot 2020-12-16 at 1.29.09 AM.png"/>
          <p:cNvPicPr>
            <a:picLocks noChangeAspect="1"/>
          </p:cNvPicPr>
          <p:nvPr/>
        </p:nvPicPr>
        <p:blipFill>
          <a:blip r:embed="rId4">
            <a:extLst/>
          </a:blip>
          <a:stretch>
            <a:fillRect/>
          </a:stretch>
        </p:blipFill>
        <p:spPr>
          <a:xfrm>
            <a:off x="8654694" y="360459"/>
            <a:ext cx="2716241" cy="278393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Accuracy of GARCH MODEL"/>
          <p:cNvSpPr txBox="1"/>
          <p:nvPr>
            <p:ph type="title"/>
          </p:nvPr>
        </p:nvSpPr>
        <p:spPr>
          <a:xfrm>
            <a:off x="425872" y="387307"/>
            <a:ext cx="4558879" cy="1243526"/>
          </a:xfrm>
          <a:prstGeom prst="rect">
            <a:avLst/>
          </a:prstGeom>
        </p:spPr>
        <p:txBody>
          <a:bodyPr anchor="ctr"/>
          <a:lstStyle>
            <a:lvl1pPr algn="ctr"/>
          </a:lstStyle>
          <a:p>
            <a:pPr/>
            <a:r>
              <a:t>Accuracy of GARCH MODEL</a:t>
            </a:r>
          </a:p>
        </p:txBody>
      </p:sp>
      <p:sp>
        <p:nvSpPr>
          <p:cNvPr id="313" name="The accuracy of GARCH model can be known by finding the mean errors like ME, MSE, MAE and RMSE."/>
          <p:cNvSpPr txBox="1"/>
          <p:nvPr>
            <p:ph type="body" sz="quarter" idx="1"/>
          </p:nvPr>
        </p:nvSpPr>
        <p:spPr>
          <a:xfrm>
            <a:off x="425873" y="1978446"/>
            <a:ext cx="4558877" cy="1568025"/>
          </a:xfrm>
          <a:prstGeom prst="rect">
            <a:avLst/>
          </a:prstGeom>
        </p:spPr>
        <p:txBody>
          <a:bodyPr/>
          <a:lstStyle>
            <a:lvl1pPr marL="360000" indent="-360000">
              <a:buClr>
                <a:srgbClr val="84B9D6"/>
              </a:buClr>
              <a:buSzPct val="100000"/>
              <a:buChar char="·"/>
            </a:lvl1pPr>
          </a:lstStyle>
          <a:p>
            <a:pPr/>
            <a:r>
              <a:t>The accuracy of GARCH model can be known by finding the mean errors like ME, MSE, MAE and RMSE.</a:t>
            </a:r>
          </a:p>
        </p:txBody>
      </p:sp>
      <p:pic>
        <p:nvPicPr>
          <p:cNvPr id="314" name="Screen Shot 2020-12-17 at 11.37.10 PM.png" descr="Screen Shot 2020-12-17 at 11.37.10 PM.png"/>
          <p:cNvPicPr>
            <a:picLocks noChangeAspect="1"/>
          </p:cNvPicPr>
          <p:nvPr/>
        </p:nvPicPr>
        <p:blipFill>
          <a:blip r:embed="rId2">
            <a:extLst/>
          </a:blip>
          <a:srcRect l="0" t="10413" r="0" b="69319"/>
          <a:stretch>
            <a:fillRect/>
          </a:stretch>
        </p:blipFill>
        <p:spPr>
          <a:xfrm>
            <a:off x="1923256" y="3693648"/>
            <a:ext cx="8345567" cy="1057162"/>
          </a:xfrm>
          <a:prstGeom prst="rect">
            <a:avLst/>
          </a:prstGeom>
          <a:ln w="12700">
            <a:miter lim="400000"/>
          </a:ln>
        </p:spPr>
      </p:pic>
      <p:pic>
        <p:nvPicPr>
          <p:cNvPr id="315" name="Screen Shot 2020-12-17 at 11.37.19 PM.png" descr="Screen Shot 2020-12-17 at 11.37.19 PM.png"/>
          <p:cNvPicPr>
            <a:picLocks noChangeAspect="1"/>
          </p:cNvPicPr>
          <p:nvPr/>
        </p:nvPicPr>
        <p:blipFill>
          <a:blip r:embed="rId3">
            <a:extLst/>
          </a:blip>
          <a:srcRect l="0" t="10578" r="79826" b="79374"/>
          <a:stretch>
            <a:fillRect/>
          </a:stretch>
        </p:blipFill>
        <p:spPr>
          <a:xfrm>
            <a:off x="6173438" y="5011338"/>
            <a:ext cx="4955528" cy="1542576"/>
          </a:xfrm>
          <a:prstGeom prst="rect">
            <a:avLst/>
          </a:prstGeom>
          <a:ln w="12700">
            <a:miter lim="400000"/>
          </a:ln>
        </p:spPr>
      </p:pic>
      <p:pic>
        <p:nvPicPr>
          <p:cNvPr id="316" name="Screen Shot 2020-12-17 at 11.36.37 PM.png" descr="Screen Shot 2020-12-17 at 11.36.37 PM.png"/>
          <p:cNvPicPr>
            <a:picLocks noChangeAspect="1"/>
          </p:cNvPicPr>
          <p:nvPr/>
        </p:nvPicPr>
        <p:blipFill>
          <a:blip r:embed="rId4">
            <a:extLst/>
          </a:blip>
          <a:stretch>
            <a:fillRect/>
          </a:stretch>
        </p:blipFill>
        <p:spPr>
          <a:xfrm>
            <a:off x="5539802" y="1713155"/>
            <a:ext cx="6222655" cy="1568025"/>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Residuals and Squared Residuals"/>
          <p:cNvSpPr txBox="1"/>
          <p:nvPr>
            <p:ph type="title"/>
          </p:nvPr>
        </p:nvSpPr>
        <p:spPr>
          <a:xfrm>
            <a:off x="1079499" y="1011237"/>
            <a:ext cx="3905253" cy="1292663"/>
          </a:xfrm>
          <a:prstGeom prst="rect">
            <a:avLst/>
          </a:prstGeom>
        </p:spPr>
        <p:txBody>
          <a:bodyPr anchor="ctr"/>
          <a:lstStyle>
            <a:lvl1pPr algn="ctr"/>
          </a:lstStyle>
          <a:p>
            <a:pPr/>
            <a:r>
              <a:t>Residuals and Squared Residuals</a:t>
            </a:r>
          </a:p>
        </p:txBody>
      </p:sp>
      <p:sp>
        <p:nvSpPr>
          <p:cNvPr id="319" name="The  plots show the residual plots.…"/>
          <p:cNvSpPr txBox="1"/>
          <p:nvPr>
            <p:ph type="body" sz="half" idx="1"/>
          </p:nvPr>
        </p:nvSpPr>
        <p:spPr>
          <a:xfrm>
            <a:off x="1079499" y="2663824"/>
            <a:ext cx="4790859" cy="3578617"/>
          </a:xfrm>
          <a:prstGeom prst="rect">
            <a:avLst/>
          </a:prstGeom>
        </p:spPr>
        <p:txBody>
          <a:bodyPr/>
          <a:lstStyle/>
          <a:p>
            <a:pPr marL="360000" indent="-360000">
              <a:buClr>
                <a:srgbClr val="84B9D6"/>
              </a:buClr>
              <a:buSzPct val="100000"/>
              <a:buChar char="·"/>
            </a:pPr>
            <a:r>
              <a:t>The  plots show the residual plots.</a:t>
            </a:r>
          </a:p>
          <a:p>
            <a:pPr marL="360000" indent="-360000">
              <a:buClr>
                <a:srgbClr val="84B9D6"/>
              </a:buClr>
              <a:buSzPct val="100000"/>
              <a:buChar char="·"/>
            </a:pPr>
            <a:r>
              <a:t>The first graph is the residual plot with normal residuals after fitting the model. </a:t>
            </a:r>
          </a:p>
          <a:p>
            <a:pPr marL="360000" indent="-360000">
              <a:buClr>
                <a:srgbClr val="84B9D6"/>
              </a:buClr>
              <a:buSzPct val="100000"/>
              <a:buChar char="·"/>
            </a:pPr>
            <a:r>
              <a:t>The second plot is plot  of the squared residuals and the estimated conditional variance.</a:t>
            </a:r>
          </a:p>
        </p:txBody>
      </p:sp>
      <p:pic>
        <p:nvPicPr>
          <p:cNvPr id="320" name="4FE59BD7-BD1F-4DE1-B5CA-9E79D17F8413.png" descr="4FE59BD7-BD1F-4DE1-B5CA-9E79D17F8413.png"/>
          <p:cNvPicPr>
            <a:picLocks noChangeAspect="1"/>
          </p:cNvPicPr>
          <p:nvPr/>
        </p:nvPicPr>
        <p:blipFill>
          <a:blip r:embed="rId2">
            <a:extLst/>
          </a:blip>
          <a:srcRect l="1031" t="12154" r="2760" b="2047"/>
          <a:stretch>
            <a:fillRect/>
          </a:stretch>
        </p:blipFill>
        <p:spPr>
          <a:xfrm>
            <a:off x="6487023" y="3681769"/>
            <a:ext cx="5177244" cy="2885715"/>
          </a:xfrm>
          <a:prstGeom prst="rect">
            <a:avLst/>
          </a:prstGeom>
          <a:ln w="12700">
            <a:miter lim="400000"/>
          </a:ln>
        </p:spPr>
      </p:pic>
      <p:pic>
        <p:nvPicPr>
          <p:cNvPr id="321" name="Screen Shot 2020-12-16 at 1.21.21 AM.png" descr="Screen Shot 2020-12-16 at 1.21.21 AM.png"/>
          <p:cNvPicPr>
            <a:picLocks noChangeAspect="1"/>
          </p:cNvPicPr>
          <p:nvPr/>
        </p:nvPicPr>
        <p:blipFill>
          <a:blip r:embed="rId3">
            <a:extLst/>
          </a:blip>
          <a:srcRect l="0" t="12172" r="1823" b="2349"/>
          <a:stretch>
            <a:fillRect/>
          </a:stretch>
        </p:blipFill>
        <p:spPr>
          <a:xfrm>
            <a:off x="6486833" y="552554"/>
            <a:ext cx="5177461" cy="2817357"/>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DJI Analyzed time series"/>
          <p:cNvSpPr txBox="1"/>
          <p:nvPr>
            <p:ph type="title"/>
          </p:nvPr>
        </p:nvSpPr>
        <p:spPr>
          <a:xfrm>
            <a:off x="1079499" y="1011237"/>
            <a:ext cx="3905253" cy="1292663"/>
          </a:xfrm>
          <a:prstGeom prst="rect">
            <a:avLst/>
          </a:prstGeom>
        </p:spPr>
        <p:txBody>
          <a:bodyPr anchor="ctr"/>
          <a:lstStyle>
            <a:lvl1pPr algn="ctr"/>
          </a:lstStyle>
          <a:p>
            <a:pPr/>
            <a:r>
              <a:t>DJI Analyzed time series</a:t>
            </a:r>
          </a:p>
        </p:txBody>
      </p:sp>
      <p:sp>
        <p:nvSpPr>
          <p:cNvPr id="324" name="Here is the plot showing the original DJIA log-returns time series with the mean model fit (red line) and the conditional volatility (blue line)."/>
          <p:cNvSpPr txBox="1"/>
          <p:nvPr>
            <p:ph type="body" sz="quarter" idx="1"/>
          </p:nvPr>
        </p:nvSpPr>
        <p:spPr>
          <a:prstGeom prst="rect">
            <a:avLst/>
          </a:prstGeom>
        </p:spPr>
        <p:txBody>
          <a:bodyPr anchor="ctr"/>
          <a:lstStyle>
            <a:lvl1pPr marL="360000" indent="-360000">
              <a:buClr>
                <a:srgbClr val="84B9D6"/>
              </a:buClr>
              <a:buSzPct val="100000"/>
              <a:buChar char="·"/>
            </a:lvl1pPr>
          </a:lstStyle>
          <a:p>
            <a:pPr/>
            <a:r>
              <a:t>Here is the plot showing the original DJIA log-returns time series with the mean model fit (red line) and the conditional volatility (blue line).</a:t>
            </a:r>
          </a:p>
        </p:txBody>
      </p:sp>
      <p:pic>
        <p:nvPicPr>
          <p:cNvPr id="325" name="D5450CCA-1EC9-431E-96EC-CD0DB428891C.png" descr="D5450CCA-1EC9-431E-96EC-CD0DB428891C.png"/>
          <p:cNvPicPr>
            <a:picLocks noChangeAspect="1"/>
          </p:cNvPicPr>
          <p:nvPr/>
        </p:nvPicPr>
        <p:blipFill>
          <a:blip r:embed="rId2">
            <a:extLst/>
          </a:blip>
          <a:stretch>
            <a:fillRect/>
          </a:stretch>
        </p:blipFill>
        <p:spPr>
          <a:xfrm>
            <a:off x="5561827" y="1210648"/>
            <a:ext cx="6286301" cy="392894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Title 1"/>
          <p:cNvSpPr txBox="1"/>
          <p:nvPr>
            <p:ph type="title"/>
          </p:nvPr>
        </p:nvSpPr>
        <p:spPr>
          <a:xfrm>
            <a:off x="1079500" y="541454"/>
            <a:ext cx="10026650" cy="655638"/>
          </a:xfrm>
          <a:prstGeom prst="rect">
            <a:avLst/>
          </a:prstGeom>
        </p:spPr>
        <p:txBody>
          <a:bodyPr/>
          <a:lstStyle>
            <a:lvl1pPr defTabSz="731520">
              <a:defRPr spc="320" sz="4320"/>
            </a:lvl1pPr>
          </a:lstStyle>
          <a:p>
            <a:pPr/>
            <a:r>
              <a:t>The Data</a:t>
            </a:r>
          </a:p>
        </p:txBody>
      </p:sp>
      <p:sp>
        <p:nvSpPr>
          <p:cNvPr id="144" name="Content Placeholder 2"/>
          <p:cNvSpPr txBox="1"/>
          <p:nvPr>
            <p:ph type="body" idx="1"/>
          </p:nvPr>
        </p:nvSpPr>
        <p:spPr>
          <a:xfrm>
            <a:off x="1079500" y="1790700"/>
            <a:ext cx="10026650" cy="4584933"/>
          </a:xfrm>
          <a:prstGeom prst="rect">
            <a:avLst/>
          </a:prstGeom>
        </p:spPr>
        <p:txBody>
          <a:bodyPr/>
          <a:lstStyle/>
          <a:p>
            <a:pPr marL="359999" indent="-359999">
              <a:defRPr sz="2800">
                <a:latin typeface="LMRoman10-Regular"/>
                <a:ea typeface="LMRoman10-Regular"/>
                <a:cs typeface="LMRoman10-Regular"/>
                <a:sym typeface="LMRoman10-Regular"/>
              </a:defRPr>
            </a:pPr>
            <a:r>
              <a:t>Two data sets, one is index data on a daily basis and the other on a weekly basis. </a:t>
            </a:r>
          </a:p>
          <a:p>
            <a:pPr marL="359999" indent="-359999">
              <a:defRPr sz="2800">
                <a:latin typeface="LMRoman10-Regular"/>
                <a:ea typeface="LMRoman10-Regular"/>
                <a:cs typeface="LMRoman10-Regular"/>
                <a:sym typeface="LMRoman10-Regular"/>
              </a:defRPr>
            </a:pPr>
            <a:r>
              <a:t>The data starts in 1896 and runs into 2020. </a:t>
            </a:r>
          </a:p>
          <a:p>
            <a:pPr marL="359999" indent="-359999">
              <a:defRPr sz="2800">
                <a:latin typeface="LMRoman10-Regular"/>
                <a:ea typeface="LMRoman10-Regular"/>
                <a:cs typeface="LMRoman10-Regular"/>
                <a:sym typeface="LMRoman10-Regular"/>
              </a:defRPr>
            </a:pPr>
            <a:r>
              <a:t>Our starting file was the daily index and we wrote a python script to combine in by week. </a:t>
            </a:r>
          </a:p>
          <a:p>
            <a:pPr marL="359999" indent="-359999">
              <a:defRPr sz="2800">
                <a:latin typeface="LMRoman10-Regular"/>
                <a:ea typeface="LMRoman10-Regular"/>
                <a:cs typeface="LMRoman10-Regular"/>
                <a:sym typeface="LMRoman10-Regular"/>
              </a:defRPr>
            </a:pPr>
            <a:r>
              <a:t>In our analysis we are using the opening data as that days index value.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Conditional volatility series"/>
          <p:cNvSpPr txBox="1"/>
          <p:nvPr>
            <p:ph type="title"/>
          </p:nvPr>
        </p:nvSpPr>
        <p:spPr>
          <a:xfrm>
            <a:off x="410938" y="740902"/>
            <a:ext cx="3905253" cy="1292663"/>
          </a:xfrm>
          <a:prstGeom prst="rect">
            <a:avLst/>
          </a:prstGeom>
        </p:spPr>
        <p:txBody>
          <a:bodyPr anchor="ctr"/>
          <a:lstStyle>
            <a:lvl1pPr algn="ctr"/>
          </a:lstStyle>
          <a:p>
            <a:pPr/>
            <a:r>
              <a:t>Conditional volatility series</a:t>
            </a:r>
          </a:p>
        </p:txBody>
      </p:sp>
      <p:sp>
        <p:nvSpPr>
          <p:cNvPr id="328" name="Here is the plot of conditional volatility as a result of our GARCH model on log-returns."/>
          <p:cNvSpPr txBox="1"/>
          <p:nvPr>
            <p:ph type="body" sz="quarter" idx="1"/>
          </p:nvPr>
        </p:nvSpPr>
        <p:spPr>
          <a:xfrm>
            <a:off x="477278" y="2566899"/>
            <a:ext cx="3772574" cy="3316954"/>
          </a:xfrm>
          <a:prstGeom prst="rect">
            <a:avLst/>
          </a:prstGeom>
        </p:spPr>
        <p:txBody>
          <a:bodyPr anchor="ctr"/>
          <a:lstStyle>
            <a:lvl1pPr marL="360000" indent="-360000">
              <a:buClr>
                <a:srgbClr val="84B9D6"/>
              </a:buClr>
              <a:buSzPct val="100000"/>
              <a:buChar char="·"/>
            </a:lvl1pPr>
          </a:lstStyle>
          <a:p>
            <a:pPr/>
            <a:r>
              <a:t>Here is the plot of conditional volatility as a result of our GARCH model on log-returns.</a:t>
            </a:r>
          </a:p>
        </p:txBody>
      </p:sp>
      <p:pic>
        <p:nvPicPr>
          <p:cNvPr id="329" name="D1AFE21D-EBDA-48EE-ADD2-A172D7D4C904.png" descr="D1AFE21D-EBDA-48EE-ADD2-A172D7D4C904.png"/>
          <p:cNvPicPr>
            <a:picLocks noChangeAspect="1"/>
          </p:cNvPicPr>
          <p:nvPr/>
        </p:nvPicPr>
        <p:blipFill>
          <a:blip r:embed="rId2">
            <a:extLst/>
          </a:blip>
          <a:stretch>
            <a:fillRect/>
          </a:stretch>
        </p:blipFill>
        <p:spPr>
          <a:xfrm>
            <a:off x="4529466" y="1207894"/>
            <a:ext cx="7107541" cy="4442213"/>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BOX-PLOT OF CONditional Volatility"/>
          <p:cNvSpPr txBox="1"/>
          <p:nvPr>
            <p:ph type="title"/>
          </p:nvPr>
        </p:nvSpPr>
        <p:spPr>
          <a:xfrm>
            <a:off x="1079499" y="1011237"/>
            <a:ext cx="3905253" cy="1292663"/>
          </a:xfrm>
          <a:prstGeom prst="rect">
            <a:avLst/>
          </a:prstGeom>
        </p:spPr>
        <p:txBody>
          <a:bodyPr anchor="ctr"/>
          <a:lstStyle>
            <a:lvl1pPr algn="ctr"/>
          </a:lstStyle>
          <a:p>
            <a:pPr/>
            <a:r>
              <a:t>BOX-PLOT OF CONditional Volatility</a:t>
            </a:r>
          </a:p>
        </p:txBody>
      </p:sp>
      <p:sp>
        <p:nvSpPr>
          <p:cNvPr id="332" name="Here is the plot of conditional volatility as a result of our GARCH model on log-returns."/>
          <p:cNvSpPr txBox="1"/>
          <p:nvPr>
            <p:ph type="body" sz="quarter" idx="1"/>
          </p:nvPr>
        </p:nvSpPr>
        <p:spPr>
          <a:prstGeom prst="rect">
            <a:avLst/>
          </a:prstGeom>
        </p:spPr>
        <p:txBody>
          <a:bodyPr/>
          <a:lstStyle>
            <a:lvl1pPr marL="360000" indent="-360000">
              <a:buClr>
                <a:srgbClr val="84B9D6"/>
              </a:buClr>
              <a:buSzPct val="100000"/>
              <a:buChar char="·"/>
            </a:lvl1pPr>
          </a:lstStyle>
          <a:p>
            <a:pPr/>
            <a:r>
              <a:t>Here is the plot of conditional volatility as a result of our GARCH model on log-returns.</a:t>
            </a:r>
          </a:p>
        </p:txBody>
      </p:sp>
      <p:pic>
        <p:nvPicPr>
          <p:cNvPr id="333" name="Screen Shot 2020-12-16 at 1.33.46 AM.png" descr="Screen Shot 2020-12-16 at 1.33.46 AM.png"/>
          <p:cNvPicPr>
            <a:picLocks noChangeAspect="1"/>
          </p:cNvPicPr>
          <p:nvPr/>
        </p:nvPicPr>
        <p:blipFill>
          <a:blip r:embed="rId2">
            <a:extLst/>
          </a:blip>
          <a:stretch>
            <a:fillRect/>
          </a:stretch>
        </p:blipFill>
        <p:spPr>
          <a:xfrm>
            <a:off x="5123760" y="1396360"/>
            <a:ext cx="6504445" cy="4065279"/>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Conclusion for GARCH MODEL"/>
          <p:cNvSpPr txBox="1"/>
          <p:nvPr>
            <p:ph type="title"/>
          </p:nvPr>
        </p:nvSpPr>
        <p:spPr>
          <a:xfrm>
            <a:off x="1079500" y="1011237"/>
            <a:ext cx="10026650" cy="655638"/>
          </a:xfrm>
          <a:prstGeom prst="rect">
            <a:avLst/>
          </a:prstGeom>
        </p:spPr>
        <p:txBody>
          <a:bodyPr anchor="ctr"/>
          <a:lstStyle>
            <a:lvl1pPr algn="ctr"/>
          </a:lstStyle>
          <a:p>
            <a:pPr/>
            <a:r>
              <a:t>Conclusion for GARCH MODEL</a:t>
            </a:r>
          </a:p>
        </p:txBody>
      </p:sp>
      <p:sp>
        <p:nvSpPr>
          <p:cNvPr id="336" name="Here, we built ARMA-GARCH models, to obtain conditional volatility.…"/>
          <p:cNvSpPr txBox="1"/>
          <p:nvPr>
            <p:ph type="body" idx="1"/>
          </p:nvPr>
        </p:nvSpPr>
        <p:spPr>
          <a:xfrm>
            <a:off x="918524" y="1790700"/>
            <a:ext cx="10354952" cy="4429849"/>
          </a:xfrm>
          <a:prstGeom prst="rect">
            <a:avLst/>
          </a:prstGeom>
        </p:spPr>
        <p:txBody>
          <a:bodyPr/>
          <a:lstStyle/>
          <a:p>
            <a:pPr marL="291600" indent="-291600" defTabSz="740662">
              <a:spcBef>
                <a:spcPts val="800"/>
              </a:spcBef>
              <a:defRPr sz="1600">
                <a:solidFill>
                  <a:srgbClr val="FFFFFF"/>
                </a:solidFill>
              </a:defRPr>
            </a:pPr>
            <a:r>
              <a:t>Here, we built ARMA-GARCH models, to obtain conditional volatility.</a:t>
            </a:r>
          </a:p>
          <a:p>
            <a:pPr marL="291600" indent="-291600" defTabSz="740662">
              <a:spcBef>
                <a:spcPts val="800"/>
              </a:spcBef>
              <a:defRPr sz="1600">
                <a:solidFill>
                  <a:srgbClr val="FFFFFF"/>
                </a:solidFill>
              </a:defRPr>
            </a:pPr>
            <a:r>
              <a:t>We saw that the conditional volatility changes within and between years. This shows that the volatility is an indicator of the amplitude of variations and is a basic measure of risk when applied to log returns of an asset. </a:t>
            </a:r>
          </a:p>
          <a:p>
            <a:pPr marL="291600" indent="-291600" defTabSz="740662">
              <a:spcBef>
                <a:spcPts val="800"/>
              </a:spcBef>
              <a:defRPr sz="1600">
                <a:solidFill>
                  <a:srgbClr val="FFFFFF"/>
                </a:solidFill>
              </a:defRPr>
            </a:pPr>
            <a:r>
              <a:t>The conditional volatility at time t is the volatility of a random variable given the knowledge of historical data up to time t-1. To compute the conditional volatility, we have to build a GARCH model.</a:t>
            </a:r>
          </a:p>
          <a:p>
            <a:pPr marL="291600" indent="-291600" defTabSz="740662">
              <a:spcBef>
                <a:spcPts val="800"/>
              </a:spcBef>
              <a:defRPr sz="1600">
                <a:solidFill>
                  <a:srgbClr val="FFFFFF"/>
                </a:solidFill>
              </a:defRPr>
            </a:pPr>
            <a:r>
              <a:t>Volatility has a wide range of applications in finance:</a:t>
            </a:r>
          </a:p>
          <a:p>
            <a:pPr lvl="1" marL="583200" indent="-291600" defTabSz="740662">
              <a:spcBef>
                <a:spcPts val="800"/>
              </a:spcBef>
              <a:buSzPct val="100000"/>
              <a:buFontTx/>
              <a:buChar char="·"/>
              <a:defRPr i="1" sz="1600">
                <a:solidFill>
                  <a:srgbClr val="FFFFFF"/>
                </a:solidFill>
              </a:defRPr>
            </a:pPr>
            <a:r>
              <a:t>Options Pricing</a:t>
            </a:r>
          </a:p>
          <a:p>
            <a:pPr lvl="1" marL="583200" indent="-291600" defTabSz="740662">
              <a:spcBef>
                <a:spcPts val="800"/>
              </a:spcBef>
              <a:buSzPct val="100000"/>
              <a:buFontTx/>
              <a:buChar char="·"/>
              <a:defRPr i="1" sz="1600">
                <a:solidFill>
                  <a:srgbClr val="FFFFFF"/>
                </a:solidFill>
              </a:defRPr>
            </a:pPr>
            <a:r>
              <a:t>Risk Management</a:t>
            </a:r>
          </a:p>
          <a:p>
            <a:pPr lvl="1" marL="583200" indent="-291600" defTabSz="740662">
              <a:spcBef>
                <a:spcPts val="800"/>
              </a:spcBef>
              <a:buSzPct val="100000"/>
              <a:buFontTx/>
              <a:buChar char="·"/>
              <a:defRPr i="1" sz="1600">
                <a:solidFill>
                  <a:srgbClr val="FFFFFF"/>
                </a:solidFill>
              </a:defRPr>
            </a:pPr>
            <a:r>
              <a:t>Tradeable Securities</a:t>
            </a:r>
          </a:p>
          <a:p>
            <a:pPr marL="291600" indent="-291600" defTabSz="740662">
              <a:spcBef>
                <a:spcPts val="800"/>
              </a:spcBef>
              <a:defRPr sz="1600">
                <a:solidFill>
                  <a:srgbClr val="FFFFFF"/>
                </a:solidFill>
              </a:defRPr>
            </a:pPr>
            <a:r>
              <a:t>The clustering of volatility is based on the periods with relative calm movements and periods of high volatility. This behavior is very typical in the financial stock market data as we said and hence, GARCH model is a very good approach to minimize the volatility effect.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Title 1"/>
          <p:cNvSpPr txBox="1"/>
          <p:nvPr>
            <p:ph type="title"/>
          </p:nvPr>
        </p:nvSpPr>
        <p:spPr>
          <a:xfrm>
            <a:off x="1079500" y="1011237"/>
            <a:ext cx="10026650" cy="655638"/>
          </a:xfrm>
          <a:prstGeom prst="rect">
            <a:avLst/>
          </a:prstGeom>
        </p:spPr>
        <p:txBody>
          <a:bodyPr/>
          <a:lstStyle>
            <a:lvl1pPr algn="ctr"/>
          </a:lstStyle>
          <a:p>
            <a:pPr/>
            <a:r>
              <a:t>Djia simple &amp; log returns </a:t>
            </a:r>
          </a:p>
        </p:txBody>
      </p:sp>
      <p:pic>
        <p:nvPicPr>
          <p:cNvPr id="339" name="Content Placeholder 3" descr="Content Placeholder 3"/>
          <p:cNvPicPr>
            <a:picLocks noChangeAspect="1"/>
          </p:cNvPicPr>
          <p:nvPr/>
        </p:nvPicPr>
        <p:blipFill>
          <a:blip r:embed="rId2">
            <a:extLst/>
          </a:blip>
          <a:stretch>
            <a:fillRect/>
          </a:stretch>
        </p:blipFill>
        <p:spPr>
          <a:xfrm>
            <a:off x="1473692" y="1790699"/>
            <a:ext cx="9126246" cy="4965208"/>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Title 1"/>
          <p:cNvSpPr txBox="1"/>
          <p:nvPr>
            <p:ph type="title"/>
          </p:nvPr>
        </p:nvSpPr>
        <p:spPr>
          <a:xfrm>
            <a:off x="1079500" y="1011237"/>
            <a:ext cx="10026650" cy="655638"/>
          </a:xfrm>
          <a:prstGeom prst="rect">
            <a:avLst/>
          </a:prstGeom>
        </p:spPr>
        <p:txBody>
          <a:bodyPr/>
          <a:lstStyle>
            <a:lvl1pPr algn="ctr"/>
          </a:lstStyle>
          <a:p>
            <a:pPr/>
            <a:r>
              <a:t>Autocorrelation plots</a:t>
            </a:r>
          </a:p>
        </p:txBody>
      </p:sp>
      <p:pic>
        <p:nvPicPr>
          <p:cNvPr id="342" name="Content Placeholder 3" descr="Content Placeholder 3"/>
          <p:cNvPicPr>
            <a:picLocks noChangeAspect="1"/>
          </p:cNvPicPr>
          <p:nvPr/>
        </p:nvPicPr>
        <p:blipFill>
          <a:blip r:embed="rId2">
            <a:extLst/>
          </a:blip>
          <a:stretch>
            <a:fillRect/>
          </a:stretch>
        </p:blipFill>
        <p:spPr>
          <a:xfrm>
            <a:off x="1651248" y="1790699"/>
            <a:ext cx="8558073" cy="4840919"/>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Title 1"/>
          <p:cNvSpPr txBox="1"/>
          <p:nvPr>
            <p:ph type="title"/>
          </p:nvPr>
        </p:nvSpPr>
        <p:spPr>
          <a:xfrm>
            <a:off x="540987" y="540032"/>
            <a:ext cx="3884964" cy="1331605"/>
          </a:xfrm>
          <a:prstGeom prst="rect">
            <a:avLst/>
          </a:prstGeom>
        </p:spPr>
        <p:txBody>
          <a:bodyPr anchor="b"/>
          <a:lstStyle>
            <a:lvl1pPr algn="ctr"/>
          </a:lstStyle>
          <a:p>
            <a:pPr/>
            <a:r>
              <a:t>Prophet model on djia</a:t>
            </a:r>
          </a:p>
        </p:txBody>
      </p:sp>
      <p:sp>
        <p:nvSpPr>
          <p:cNvPr id="345" name="Content Placeholder 7"/>
          <p:cNvSpPr txBox="1"/>
          <p:nvPr>
            <p:ph type="body" sz="quarter" idx="1"/>
          </p:nvPr>
        </p:nvSpPr>
        <p:spPr>
          <a:xfrm>
            <a:off x="540987" y="2759075"/>
            <a:ext cx="3884964" cy="3009900"/>
          </a:xfrm>
          <a:prstGeom prst="rect">
            <a:avLst/>
          </a:prstGeom>
        </p:spPr>
        <p:txBody>
          <a:bodyPr/>
          <a:lstStyle>
            <a:lvl1pPr marL="359999" indent="-359999">
              <a:defRPr sz="1800">
                <a:latin typeface="Calibri"/>
                <a:ea typeface="Calibri"/>
                <a:cs typeface="Calibri"/>
                <a:sym typeface="Calibri"/>
              </a:defRPr>
            </a:lvl1pPr>
          </a:lstStyle>
          <a:p>
            <a:pPr/>
            <a:r>
              <a:t>This is our Forecast vs actual data using the prophet model for prediction of time series data. Here we can see that the model is not accurately able to discover a crash, but we can see an upward trend in the end of the which is corelating with the actual data. </a:t>
            </a:r>
          </a:p>
        </p:txBody>
      </p:sp>
      <p:pic>
        <p:nvPicPr>
          <p:cNvPr id="346" name="Content Placeholder 3" descr="Content Placeholder 3"/>
          <p:cNvPicPr>
            <a:picLocks noChangeAspect="1"/>
          </p:cNvPicPr>
          <p:nvPr/>
        </p:nvPicPr>
        <p:blipFill>
          <a:blip r:embed="rId2">
            <a:extLst/>
          </a:blip>
          <a:stretch>
            <a:fillRect/>
          </a:stretch>
        </p:blipFill>
        <p:spPr>
          <a:xfrm>
            <a:off x="5537200" y="1501821"/>
            <a:ext cx="6113813" cy="3851702"/>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Title 1"/>
          <p:cNvSpPr txBox="1"/>
          <p:nvPr>
            <p:ph type="title"/>
          </p:nvPr>
        </p:nvSpPr>
        <p:spPr>
          <a:xfrm>
            <a:off x="540987" y="540032"/>
            <a:ext cx="3884964" cy="1331605"/>
          </a:xfrm>
          <a:prstGeom prst="rect">
            <a:avLst/>
          </a:prstGeom>
        </p:spPr>
        <p:txBody>
          <a:bodyPr anchor="b"/>
          <a:lstStyle>
            <a:lvl1pPr algn="ctr"/>
          </a:lstStyle>
          <a:p>
            <a:pPr/>
            <a:r>
              <a:t>Prophet model on tesla stock</a:t>
            </a:r>
          </a:p>
        </p:txBody>
      </p:sp>
      <p:sp>
        <p:nvSpPr>
          <p:cNvPr id="349" name="Content Placeholder 7"/>
          <p:cNvSpPr txBox="1"/>
          <p:nvPr>
            <p:ph type="body" sz="quarter" idx="1"/>
          </p:nvPr>
        </p:nvSpPr>
        <p:spPr>
          <a:xfrm>
            <a:off x="540987" y="2759075"/>
            <a:ext cx="3884964" cy="3009900"/>
          </a:xfrm>
          <a:prstGeom prst="rect">
            <a:avLst/>
          </a:prstGeom>
        </p:spPr>
        <p:txBody>
          <a:bodyPr/>
          <a:lstStyle/>
          <a:p>
            <a:pPr marL="0" indent="-359999">
              <a:lnSpc>
                <a:spcPct val="96299"/>
              </a:lnSpc>
              <a:spcBef>
                <a:spcPts val="800"/>
              </a:spcBef>
              <a:defRPr sz="1600">
                <a:latin typeface="Calibri"/>
                <a:ea typeface="Calibri"/>
                <a:cs typeface="Calibri"/>
                <a:sym typeface="Calibri"/>
              </a:defRPr>
            </a:pPr>
            <a:r>
              <a:t>Here as we can see in Tesla Stock the Actual Trend and Predicted Trend varies drastically because we have not included the market trend such as news, economic scenario, insider updates etc. Hence, we get deviating results in the end. The momentum is still upwards for the stock but differs with actual data.</a:t>
            </a:r>
            <a:endParaRPr sz="1800"/>
          </a:p>
          <a:p>
            <a:pPr marL="0" indent="-359999">
              <a:lnSpc>
                <a:spcPct val="96299"/>
              </a:lnSpc>
              <a:spcBef>
                <a:spcPts val="800"/>
              </a:spcBef>
              <a:defRPr sz="1600">
                <a:latin typeface="Calibri"/>
                <a:ea typeface="Calibri"/>
                <a:cs typeface="Calibri"/>
                <a:sym typeface="Calibri"/>
              </a:defRPr>
            </a:pPr>
            <a:r>
              <a:t>Here we can also say that the more volatile the market or stock, it becomes difficult to predict the trend.</a:t>
            </a:r>
          </a:p>
        </p:txBody>
      </p:sp>
      <p:pic>
        <p:nvPicPr>
          <p:cNvPr id="350" name="Content Placeholder 3" descr="Content Placeholder 3"/>
          <p:cNvPicPr>
            <a:picLocks noChangeAspect="1"/>
          </p:cNvPicPr>
          <p:nvPr/>
        </p:nvPicPr>
        <p:blipFill>
          <a:blip r:embed="rId2">
            <a:extLst/>
          </a:blip>
          <a:stretch>
            <a:fillRect/>
          </a:stretch>
        </p:blipFill>
        <p:spPr>
          <a:xfrm>
            <a:off x="5343525" y="1057275"/>
            <a:ext cx="6419850" cy="449580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Title 1"/>
          <p:cNvSpPr txBox="1"/>
          <p:nvPr>
            <p:ph type="title"/>
          </p:nvPr>
        </p:nvSpPr>
        <p:spPr>
          <a:xfrm>
            <a:off x="540987" y="540032"/>
            <a:ext cx="3884964" cy="1331605"/>
          </a:xfrm>
          <a:prstGeom prst="rect">
            <a:avLst/>
          </a:prstGeom>
        </p:spPr>
        <p:txBody>
          <a:bodyPr anchor="b"/>
          <a:lstStyle>
            <a:lvl1pPr algn="ctr"/>
          </a:lstStyle>
          <a:p>
            <a:pPr/>
            <a:r>
              <a:t>Feed Forward Neural network</a:t>
            </a:r>
          </a:p>
        </p:txBody>
      </p:sp>
      <p:sp>
        <p:nvSpPr>
          <p:cNvPr id="353" name="Content Placeholder 7"/>
          <p:cNvSpPr txBox="1"/>
          <p:nvPr>
            <p:ph type="body" sz="quarter" idx="1"/>
          </p:nvPr>
        </p:nvSpPr>
        <p:spPr>
          <a:xfrm>
            <a:off x="540987" y="2759075"/>
            <a:ext cx="3884964" cy="3009900"/>
          </a:xfrm>
          <a:prstGeom prst="rect">
            <a:avLst/>
          </a:prstGeom>
        </p:spPr>
        <p:txBody>
          <a:bodyPr/>
          <a:lstStyle>
            <a:lvl1pPr marL="359999" indent="-359999">
              <a:defRPr sz="1800">
                <a:latin typeface="Calibri"/>
                <a:ea typeface="Calibri"/>
                <a:cs typeface="Calibri"/>
                <a:sym typeface="Calibri"/>
              </a:defRPr>
            </a:lvl1pPr>
          </a:lstStyle>
          <a:p>
            <a:pPr/>
            <a:r>
              <a:t>A single hidden layer neural network is the simplest neural networks form. In this kind of single hidden layer form, there is only one layer of input nodes that send weighted inputs to the next layer of receiving nodes.</a:t>
            </a:r>
          </a:p>
        </p:txBody>
      </p:sp>
      <p:pic>
        <p:nvPicPr>
          <p:cNvPr id="354" name="Content Placeholder 3" descr="Content Placeholder 3"/>
          <p:cNvPicPr>
            <a:picLocks noChangeAspect="1"/>
          </p:cNvPicPr>
          <p:nvPr/>
        </p:nvPicPr>
        <p:blipFill>
          <a:blip r:embed="rId2">
            <a:extLst/>
          </a:blip>
          <a:srcRect l="0" t="0" r="2" b="0"/>
          <a:stretch>
            <a:fillRect/>
          </a:stretch>
        </p:blipFill>
        <p:spPr>
          <a:xfrm>
            <a:off x="6612081" y="1057275"/>
            <a:ext cx="3882629" cy="4495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6" y="0"/>
                </a:moveTo>
                <a:cubicBezTo>
                  <a:pt x="961" y="0"/>
                  <a:pt x="0" y="830"/>
                  <a:pt x="0" y="1853"/>
                </a:cubicBezTo>
                <a:lnTo>
                  <a:pt x="0" y="19747"/>
                </a:lnTo>
                <a:cubicBezTo>
                  <a:pt x="0" y="20770"/>
                  <a:pt x="961" y="21600"/>
                  <a:pt x="2146" y="21600"/>
                </a:cubicBezTo>
                <a:lnTo>
                  <a:pt x="19454" y="21600"/>
                </a:lnTo>
                <a:cubicBezTo>
                  <a:pt x="20639" y="21600"/>
                  <a:pt x="21600" y="20770"/>
                  <a:pt x="21600" y="19747"/>
                </a:cubicBezTo>
                <a:lnTo>
                  <a:pt x="21600" y="1853"/>
                </a:lnTo>
                <a:cubicBezTo>
                  <a:pt x="21600" y="830"/>
                  <a:pt x="20639" y="0"/>
                  <a:pt x="19454" y="0"/>
                </a:cubicBezTo>
                <a:lnTo>
                  <a:pt x="2146" y="0"/>
                </a:lnTo>
                <a:close/>
              </a:path>
            </a:pathLst>
          </a:custGeom>
          <a:ln w="12700">
            <a:miter lim="400000"/>
          </a:ln>
        </p:spPr>
      </p:pic>
      <p:sp>
        <p:nvSpPr>
          <p:cNvPr id="355" name="文本框 8"/>
          <p:cNvSpPr txBox="1"/>
          <p:nvPr/>
        </p:nvSpPr>
        <p:spPr>
          <a:xfrm>
            <a:off x="6308791" y="5928538"/>
            <a:ext cx="6005508"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200">
                <a:solidFill>
                  <a:srgbClr val="FFFFFF"/>
                </a:solidFill>
              </a:defRPr>
            </a:pPr>
            <a:r>
              <a:t>Source </a:t>
            </a:r>
            <a:r>
              <a:t>https://en.wikipedia.org/wiki/Feedforward_neural_network</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Title 1"/>
          <p:cNvSpPr txBox="1"/>
          <p:nvPr>
            <p:ph type="title"/>
          </p:nvPr>
        </p:nvSpPr>
        <p:spPr>
          <a:xfrm>
            <a:off x="1079999" y="1011236"/>
            <a:ext cx="4426784" cy="1292663"/>
          </a:xfrm>
          <a:prstGeom prst="rect">
            <a:avLst/>
          </a:prstGeom>
        </p:spPr>
        <p:txBody>
          <a:bodyPr/>
          <a:lstStyle/>
          <a:p>
            <a:pPr/>
            <a:r>
              <a:t>Feed Forward Neural network</a:t>
            </a:r>
          </a:p>
        </p:txBody>
      </p:sp>
      <p:pic>
        <p:nvPicPr>
          <p:cNvPr id="358" name="图片 4" descr="图片 4"/>
          <p:cNvPicPr>
            <a:picLocks noChangeAspect="1"/>
          </p:cNvPicPr>
          <p:nvPr/>
        </p:nvPicPr>
        <p:blipFill>
          <a:blip r:embed="rId2">
            <a:extLst/>
          </a:blip>
          <a:srcRect l="0" t="0" r="2" b="0"/>
          <a:stretch>
            <a:fillRect/>
          </a:stretch>
        </p:blipFill>
        <p:spPr>
          <a:xfrm>
            <a:off x="1539541" y="3250542"/>
            <a:ext cx="2617788" cy="19175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7997"/>
                </a:lnTo>
                <a:lnTo>
                  <a:pt x="2636" y="21600"/>
                </a:lnTo>
                <a:lnTo>
                  <a:pt x="21600" y="21600"/>
                </a:lnTo>
                <a:lnTo>
                  <a:pt x="21600" y="3599"/>
                </a:lnTo>
                <a:lnTo>
                  <a:pt x="18964" y="0"/>
                </a:lnTo>
                <a:lnTo>
                  <a:pt x="0" y="0"/>
                </a:lnTo>
                <a:close/>
              </a:path>
            </a:pathLst>
          </a:custGeom>
          <a:ln w="12700">
            <a:miter lim="400000"/>
          </a:ln>
        </p:spPr>
      </p:pic>
      <p:sp>
        <p:nvSpPr>
          <p:cNvPr id="359" name="Content Placeholder 7"/>
          <p:cNvSpPr txBox="1"/>
          <p:nvPr>
            <p:ph type="body" sz="quarter" idx="1"/>
          </p:nvPr>
        </p:nvSpPr>
        <p:spPr>
          <a:xfrm>
            <a:off x="6095999" y="1033143"/>
            <a:ext cx="5555014" cy="1292663"/>
          </a:xfrm>
          <a:prstGeom prst="rect">
            <a:avLst/>
          </a:prstGeom>
        </p:spPr>
        <p:txBody>
          <a:bodyPr/>
          <a:lstStyle>
            <a:lvl1pPr>
              <a:defRPr>
                <a:latin typeface="Calibri"/>
                <a:ea typeface="Calibri"/>
                <a:cs typeface="Calibri"/>
                <a:sym typeface="Calibri"/>
              </a:defRPr>
            </a:lvl1pPr>
          </a:lstStyle>
          <a:p>
            <a:pPr/>
            <a:r>
              <a:t>For this approach we will select the specific number of hidden nodes as:</a:t>
            </a:r>
          </a:p>
        </p:txBody>
      </p:sp>
      <p:pic>
        <p:nvPicPr>
          <p:cNvPr id="360" name="图片 11" descr="图片 11"/>
          <p:cNvPicPr>
            <a:picLocks noChangeAspect="1"/>
          </p:cNvPicPr>
          <p:nvPr/>
        </p:nvPicPr>
        <p:blipFill>
          <a:blip r:embed="rId3">
            <a:extLst/>
          </a:blip>
          <a:stretch>
            <a:fillRect/>
          </a:stretch>
        </p:blipFill>
        <p:spPr>
          <a:xfrm>
            <a:off x="5506782" y="3250542"/>
            <a:ext cx="5690488" cy="191386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cover dir="l"/>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Title 1"/>
          <p:cNvSpPr txBox="1"/>
          <p:nvPr>
            <p:ph type="title"/>
          </p:nvPr>
        </p:nvSpPr>
        <p:spPr>
          <a:xfrm>
            <a:off x="540987" y="540032"/>
            <a:ext cx="3884964" cy="1331605"/>
          </a:xfrm>
          <a:prstGeom prst="rect">
            <a:avLst/>
          </a:prstGeom>
        </p:spPr>
        <p:txBody>
          <a:bodyPr anchor="b"/>
          <a:lstStyle>
            <a:lvl1pPr algn="ctr"/>
          </a:lstStyle>
          <a:p>
            <a:pPr/>
            <a:r>
              <a:t>Feed Forward Neural network</a:t>
            </a:r>
          </a:p>
        </p:txBody>
      </p:sp>
      <p:sp>
        <p:nvSpPr>
          <p:cNvPr id="363" name="Content Placeholder 7"/>
          <p:cNvSpPr txBox="1"/>
          <p:nvPr>
            <p:ph type="body" sz="quarter" idx="1"/>
          </p:nvPr>
        </p:nvSpPr>
        <p:spPr>
          <a:xfrm>
            <a:off x="540987" y="2759075"/>
            <a:ext cx="3884964" cy="3009900"/>
          </a:xfrm>
          <a:prstGeom prst="rect">
            <a:avLst/>
          </a:prstGeom>
        </p:spPr>
        <p:txBody>
          <a:bodyPr/>
          <a:lstStyle/>
          <a:p>
            <a:pPr marL="359999" indent="-359999">
              <a:defRPr sz="1800">
                <a:latin typeface="Calibri"/>
                <a:ea typeface="Calibri"/>
                <a:cs typeface="Calibri"/>
                <a:sym typeface="Calibri"/>
              </a:defRPr>
            </a:pPr>
            <a:r>
              <a:t>We use a Box Cox lambda to ensure the residuals will be roughly homoscedastic. We forecast the next 30 days with the neural net fitted.</a:t>
            </a:r>
          </a:p>
          <a:p>
            <a:pPr marL="359999" indent="-359999">
              <a:defRPr sz="1800">
                <a:latin typeface="Calibri"/>
                <a:ea typeface="Calibri"/>
                <a:cs typeface="Calibri"/>
                <a:sym typeface="Calibri"/>
              </a:defRPr>
            </a:pPr>
            <a:r>
              <a:t>We get deviating results in the end. The momentum is still upwards for the stock but differs with actual data.</a:t>
            </a:r>
          </a:p>
        </p:txBody>
      </p:sp>
      <p:pic>
        <p:nvPicPr>
          <p:cNvPr id="364" name="图片 4" descr="图片 4"/>
          <p:cNvPicPr>
            <a:picLocks noChangeAspect="1"/>
          </p:cNvPicPr>
          <p:nvPr/>
        </p:nvPicPr>
        <p:blipFill>
          <a:blip r:embed="rId2">
            <a:extLst/>
          </a:blip>
          <a:srcRect l="0" t="0" r="0" b="1"/>
          <a:stretch>
            <a:fillRect/>
          </a:stretch>
        </p:blipFill>
        <p:spPr>
          <a:xfrm>
            <a:off x="5421158" y="1305683"/>
            <a:ext cx="6336019" cy="42465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8" y="0"/>
                </a:moveTo>
                <a:cubicBezTo>
                  <a:pt x="734" y="0"/>
                  <a:pt x="0" y="1095"/>
                  <a:pt x="0" y="2445"/>
                </a:cubicBezTo>
                <a:lnTo>
                  <a:pt x="0" y="21600"/>
                </a:lnTo>
                <a:lnTo>
                  <a:pt x="19962" y="21600"/>
                </a:lnTo>
                <a:cubicBezTo>
                  <a:pt x="20866" y="21600"/>
                  <a:pt x="21600" y="20505"/>
                  <a:pt x="21600" y="19155"/>
                </a:cubicBezTo>
                <a:lnTo>
                  <a:pt x="21600" y="0"/>
                </a:lnTo>
                <a:lnTo>
                  <a:pt x="1638" y="0"/>
                </a:lnTo>
                <a:close/>
              </a:path>
            </a:pathLst>
          </a:cu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traight Connector 10"/>
          <p:cNvSpPr/>
          <p:nvPr/>
        </p:nvSpPr>
        <p:spPr>
          <a:xfrm>
            <a:off x="5825999" y="3690870"/>
            <a:ext cx="540001" cy="1"/>
          </a:xfrm>
          <a:prstGeom prst="line">
            <a:avLst/>
          </a:prstGeom>
          <a:ln w="12700">
            <a:solidFill>
              <a:srgbClr val="FFFFFF"/>
            </a:solidFill>
          </a:ln>
        </p:spPr>
        <p:txBody>
          <a:bodyPr lIns="45719" rIns="45719"/>
          <a:lstStyle/>
          <a:p>
            <a:pPr>
              <a:defRPr>
                <a:solidFill>
                  <a:srgbClr val="FFFFFF"/>
                </a:solidFill>
              </a:defRPr>
            </a:pPr>
          </a:p>
        </p:txBody>
      </p:sp>
      <p:grpSp>
        <p:nvGrpSpPr>
          <p:cNvPr id="151" name="Group 12"/>
          <p:cNvGrpSpPr/>
          <p:nvPr/>
        </p:nvGrpSpPr>
        <p:grpSpPr>
          <a:xfrm>
            <a:off x="9966373" y="4441673"/>
            <a:ext cx="1394725" cy="1381278"/>
            <a:chOff x="0" y="0"/>
            <a:chExt cx="1394724" cy="1381276"/>
          </a:xfrm>
        </p:grpSpPr>
        <p:sp>
          <p:nvSpPr>
            <p:cNvPr id="147" name="Freeform: Shape 13"/>
            <p:cNvSpPr/>
            <p:nvPr/>
          </p:nvSpPr>
          <p:spPr>
            <a:xfrm flipH="1" rot="2700000">
              <a:off x="441115" y="55219"/>
              <a:ext cx="571821" cy="13167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68" y="0"/>
                  </a:moveTo>
                  <a:lnTo>
                    <a:pt x="10800" y="52"/>
                  </a:lnTo>
                  <a:lnTo>
                    <a:pt x="10856" y="30"/>
                  </a:lnTo>
                  <a:lnTo>
                    <a:pt x="10932" y="0"/>
                  </a:lnTo>
                  <a:lnTo>
                    <a:pt x="10932" y="104"/>
                  </a:lnTo>
                  <a:lnTo>
                    <a:pt x="11680" y="399"/>
                  </a:lnTo>
                  <a:cubicBezTo>
                    <a:pt x="17809" y="3061"/>
                    <a:pt x="21600" y="6738"/>
                    <a:pt x="21600" y="10800"/>
                  </a:cubicBezTo>
                  <a:cubicBezTo>
                    <a:pt x="21600" y="14862"/>
                    <a:pt x="17809" y="18539"/>
                    <a:pt x="11680" y="21201"/>
                  </a:cubicBezTo>
                  <a:lnTo>
                    <a:pt x="10932" y="21496"/>
                  </a:lnTo>
                  <a:lnTo>
                    <a:pt x="10932" y="21600"/>
                  </a:lnTo>
                  <a:lnTo>
                    <a:pt x="10856" y="21570"/>
                  </a:lnTo>
                  <a:lnTo>
                    <a:pt x="10800" y="21548"/>
                  </a:lnTo>
                  <a:lnTo>
                    <a:pt x="10668" y="21600"/>
                  </a:lnTo>
                  <a:lnTo>
                    <a:pt x="10668" y="21496"/>
                  </a:lnTo>
                  <a:lnTo>
                    <a:pt x="9920" y="21201"/>
                  </a:lnTo>
                  <a:cubicBezTo>
                    <a:pt x="3791" y="18539"/>
                    <a:pt x="0" y="14862"/>
                    <a:pt x="0" y="10800"/>
                  </a:cubicBezTo>
                  <a:cubicBezTo>
                    <a:pt x="0" y="6738"/>
                    <a:pt x="3791" y="3061"/>
                    <a:pt x="9920" y="399"/>
                  </a:cubicBezTo>
                  <a:lnTo>
                    <a:pt x="10668" y="104"/>
                  </a:lnTo>
                  <a:close/>
                </a:path>
              </a:pathLst>
            </a:custGeom>
            <a:solidFill>
              <a:schemeClr val="accent4">
                <a:alpha val="4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nvGrpSpPr>
            <p:cNvPr id="150" name="Group 14"/>
            <p:cNvGrpSpPr/>
            <p:nvPr/>
          </p:nvGrpSpPr>
          <p:grpSpPr>
            <a:xfrm>
              <a:off x="-1" y="0"/>
              <a:ext cx="1344352" cy="1345884"/>
              <a:chOff x="0" y="0"/>
              <a:chExt cx="1344350" cy="1345883"/>
            </a:xfrm>
          </p:grpSpPr>
          <p:sp>
            <p:nvSpPr>
              <p:cNvPr id="148" name="Freeform: Shape 15"/>
              <p:cNvSpPr/>
              <p:nvPr/>
            </p:nvSpPr>
            <p:spPr>
              <a:xfrm flipH="1" rot="2700000">
                <a:off x="392425" y="10037"/>
                <a:ext cx="571821" cy="13119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20" y="349"/>
                    </a:moveTo>
                    <a:lnTo>
                      <a:pt x="10800" y="0"/>
                    </a:lnTo>
                    <a:lnTo>
                      <a:pt x="11680" y="349"/>
                    </a:lnTo>
                    <a:cubicBezTo>
                      <a:pt x="17809" y="3020"/>
                      <a:pt x="21600" y="6710"/>
                      <a:pt x="21600" y="10787"/>
                    </a:cubicBezTo>
                    <a:cubicBezTo>
                      <a:pt x="21600" y="14863"/>
                      <a:pt x="17809" y="18554"/>
                      <a:pt x="11680" y="21225"/>
                    </a:cubicBezTo>
                    <a:lnTo>
                      <a:pt x="10797" y="21600"/>
                    </a:lnTo>
                    <a:lnTo>
                      <a:pt x="9920" y="21225"/>
                    </a:lnTo>
                    <a:cubicBezTo>
                      <a:pt x="3791" y="18554"/>
                      <a:pt x="0" y="14863"/>
                      <a:pt x="0" y="10787"/>
                    </a:cubicBezTo>
                    <a:cubicBezTo>
                      <a:pt x="0" y="6710"/>
                      <a:pt x="3791" y="3020"/>
                      <a:pt x="9920" y="349"/>
                    </a:cubicBezTo>
                    <a:close/>
                  </a:path>
                </a:pathLst>
              </a:custGeom>
              <a:noFill/>
              <a:ln w="12700"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49" name="Straight Connector 16"/>
              <p:cNvSpPr/>
              <p:nvPr/>
            </p:nvSpPr>
            <p:spPr>
              <a:xfrm flipH="1">
                <a:off x="0" y="200370"/>
                <a:ext cx="1145514" cy="1145514"/>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grpSp>
      <p:sp>
        <p:nvSpPr>
          <p:cNvPr id="152" name="Rectangle 18"/>
          <p:cNvSpPr/>
          <p:nvPr/>
        </p:nvSpPr>
        <p:spPr>
          <a:xfrm>
            <a:off x="0" y="0"/>
            <a:ext cx="12192000" cy="6858000"/>
          </a:xfrm>
          <a:prstGeom prst="rect">
            <a:avLst/>
          </a:prstGeom>
          <a:solidFill>
            <a:srgbClr val="243441"/>
          </a:solidFill>
          <a:ln w="12700">
            <a:miter lim="400000"/>
          </a:ln>
        </p:spPr>
        <p:txBody>
          <a:bodyPr lIns="45719" rIns="45719" anchor="ctr"/>
          <a:lstStyle/>
          <a:p>
            <a:pPr algn="ctr">
              <a:defRPr>
                <a:solidFill>
                  <a:srgbClr val="FFFFFF"/>
                </a:solidFill>
              </a:defRPr>
            </a:pPr>
          </a:p>
        </p:txBody>
      </p:sp>
      <p:sp>
        <p:nvSpPr>
          <p:cNvPr id="153" name="Title 1"/>
          <p:cNvSpPr txBox="1"/>
          <p:nvPr>
            <p:ph type="title"/>
          </p:nvPr>
        </p:nvSpPr>
        <p:spPr>
          <a:xfrm>
            <a:off x="1085851" y="1089024"/>
            <a:ext cx="4451349" cy="1532953"/>
          </a:xfrm>
          <a:prstGeom prst="rect">
            <a:avLst/>
          </a:prstGeom>
        </p:spPr>
        <p:txBody>
          <a:bodyPr anchor="b"/>
          <a:lstStyle>
            <a:lvl1pPr algn="ctr">
              <a:defRPr sz="4800"/>
            </a:lvl1pPr>
          </a:lstStyle>
          <a:p>
            <a:pPr/>
            <a:r>
              <a:t>Daily Data</a:t>
            </a:r>
          </a:p>
        </p:txBody>
      </p:sp>
      <p:grpSp>
        <p:nvGrpSpPr>
          <p:cNvPr id="165" name="Group 20"/>
          <p:cNvGrpSpPr/>
          <p:nvPr/>
        </p:nvGrpSpPr>
        <p:grpSpPr>
          <a:xfrm>
            <a:off x="2200275" y="2840038"/>
            <a:ext cx="2216150" cy="1177925"/>
            <a:chOff x="0" y="0"/>
            <a:chExt cx="2216150" cy="1177924"/>
          </a:xfrm>
        </p:grpSpPr>
        <p:sp>
          <p:nvSpPr>
            <p:cNvPr id="154" name="Rectangle 21"/>
            <p:cNvSpPr/>
            <p:nvPr/>
          </p:nvSpPr>
          <p:spPr>
            <a:xfrm>
              <a:off x="0" y="-1"/>
              <a:ext cx="2216150" cy="1177926"/>
            </a:xfrm>
            <a:prstGeom prst="rect">
              <a:avLst/>
            </a:prstGeom>
            <a:solidFill>
              <a:srgbClr val="243441">
                <a:alpha val="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nvGrpSpPr>
            <p:cNvPr id="157" name="Group 24"/>
            <p:cNvGrpSpPr/>
            <p:nvPr/>
          </p:nvGrpSpPr>
          <p:grpSpPr>
            <a:xfrm>
              <a:off x="627018" y="277623"/>
              <a:ext cx="1009282" cy="464741"/>
              <a:chOff x="0" y="0"/>
              <a:chExt cx="1009280" cy="464739"/>
            </a:xfrm>
          </p:grpSpPr>
          <p:sp>
            <p:nvSpPr>
              <p:cNvPr id="155" name="Freeform: Shape 32"/>
              <p:cNvSpPr/>
              <p:nvPr/>
            </p:nvSpPr>
            <p:spPr>
              <a:xfrm rot="5400000">
                <a:off x="544541" y="-1"/>
                <a:ext cx="464740" cy="4647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72" y="21560"/>
                    </a:moveTo>
                    <a:lnTo>
                      <a:pt x="21561" y="21561"/>
                    </a:lnTo>
                    <a:lnTo>
                      <a:pt x="21560" y="21572"/>
                    </a:lnTo>
                    <a:lnTo>
                      <a:pt x="21549" y="21561"/>
                    </a:lnTo>
                    <a:lnTo>
                      <a:pt x="20736" y="21600"/>
                    </a:lnTo>
                    <a:cubicBezTo>
                      <a:pt x="15429" y="21600"/>
                      <a:pt x="10122" y="19576"/>
                      <a:pt x="6073" y="15527"/>
                    </a:cubicBezTo>
                    <a:cubicBezTo>
                      <a:pt x="2024" y="11478"/>
                      <a:pt x="0" y="6171"/>
                      <a:pt x="0" y="864"/>
                    </a:cubicBezTo>
                    <a:lnTo>
                      <a:pt x="39" y="51"/>
                    </a:lnTo>
                    <a:lnTo>
                      <a:pt x="28" y="40"/>
                    </a:lnTo>
                    <a:lnTo>
                      <a:pt x="39" y="39"/>
                    </a:lnTo>
                    <a:lnTo>
                      <a:pt x="40" y="28"/>
                    </a:lnTo>
                    <a:lnTo>
                      <a:pt x="51" y="39"/>
                    </a:lnTo>
                    <a:lnTo>
                      <a:pt x="864" y="0"/>
                    </a:lnTo>
                    <a:cubicBezTo>
                      <a:pt x="6171" y="0"/>
                      <a:pt x="11478" y="2024"/>
                      <a:pt x="15527" y="6073"/>
                    </a:cubicBezTo>
                    <a:cubicBezTo>
                      <a:pt x="19576" y="10122"/>
                      <a:pt x="21600" y="15429"/>
                      <a:pt x="21600" y="20736"/>
                    </a:cubicBezTo>
                    <a:lnTo>
                      <a:pt x="21561" y="21549"/>
                    </a:lnTo>
                    <a:close/>
                  </a:path>
                </a:pathLst>
              </a:custGeom>
              <a:solidFill>
                <a:schemeClr val="accent4">
                  <a:alpha val="4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56" name="Freeform: Shape 33"/>
              <p:cNvSpPr/>
              <p:nvPr/>
            </p:nvSpPr>
            <p:spPr>
              <a:xfrm flipH="1" rot="16200000">
                <a:off x="0" y="-1"/>
                <a:ext cx="464740" cy="4647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72" y="21560"/>
                    </a:moveTo>
                    <a:lnTo>
                      <a:pt x="21561" y="21561"/>
                    </a:lnTo>
                    <a:lnTo>
                      <a:pt x="21560" y="21572"/>
                    </a:lnTo>
                    <a:lnTo>
                      <a:pt x="21549" y="21561"/>
                    </a:lnTo>
                    <a:lnTo>
                      <a:pt x="20736" y="21600"/>
                    </a:lnTo>
                    <a:cubicBezTo>
                      <a:pt x="15429" y="21600"/>
                      <a:pt x="10122" y="19576"/>
                      <a:pt x="6073" y="15527"/>
                    </a:cubicBezTo>
                    <a:cubicBezTo>
                      <a:pt x="2024" y="11478"/>
                      <a:pt x="0" y="6171"/>
                      <a:pt x="0" y="864"/>
                    </a:cubicBezTo>
                    <a:lnTo>
                      <a:pt x="39" y="51"/>
                    </a:lnTo>
                    <a:lnTo>
                      <a:pt x="28" y="40"/>
                    </a:lnTo>
                    <a:lnTo>
                      <a:pt x="39" y="39"/>
                    </a:lnTo>
                    <a:lnTo>
                      <a:pt x="40" y="28"/>
                    </a:lnTo>
                    <a:lnTo>
                      <a:pt x="51" y="39"/>
                    </a:lnTo>
                    <a:lnTo>
                      <a:pt x="864" y="0"/>
                    </a:lnTo>
                    <a:cubicBezTo>
                      <a:pt x="6171" y="0"/>
                      <a:pt x="11478" y="2024"/>
                      <a:pt x="15527" y="6073"/>
                    </a:cubicBezTo>
                    <a:cubicBezTo>
                      <a:pt x="19576" y="10122"/>
                      <a:pt x="21600" y="15429"/>
                      <a:pt x="21600" y="20736"/>
                    </a:cubicBezTo>
                    <a:lnTo>
                      <a:pt x="21561" y="21549"/>
                    </a:lnTo>
                    <a:close/>
                  </a:path>
                </a:pathLst>
              </a:custGeom>
              <a:solidFill>
                <a:schemeClr val="accent4">
                  <a:alpha val="4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164" name="Group 25"/>
            <p:cNvGrpSpPr/>
            <p:nvPr/>
          </p:nvGrpSpPr>
          <p:grpSpPr>
            <a:xfrm>
              <a:off x="586426" y="232625"/>
              <a:ext cx="1029387" cy="765800"/>
              <a:chOff x="0" y="0"/>
              <a:chExt cx="1029385" cy="765798"/>
            </a:xfrm>
          </p:grpSpPr>
          <p:grpSp>
            <p:nvGrpSpPr>
              <p:cNvPr id="160" name="Group 26"/>
              <p:cNvGrpSpPr/>
              <p:nvPr/>
            </p:nvGrpSpPr>
            <p:grpSpPr>
              <a:xfrm>
                <a:off x="265710" y="-1"/>
                <a:ext cx="763676" cy="765800"/>
                <a:chOff x="0" y="0"/>
                <a:chExt cx="763675" cy="765798"/>
              </a:xfrm>
            </p:grpSpPr>
            <p:sp>
              <p:nvSpPr>
                <p:cNvPr id="158" name="Freeform: Shape 30"/>
                <p:cNvSpPr/>
                <p:nvPr/>
              </p:nvSpPr>
              <p:spPr>
                <a:xfrm rot="5400000">
                  <a:off x="297851" y="-1"/>
                  <a:ext cx="464740" cy="4647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72" y="21560"/>
                      </a:moveTo>
                      <a:lnTo>
                        <a:pt x="21561" y="21561"/>
                      </a:lnTo>
                      <a:lnTo>
                        <a:pt x="21560" y="21572"/>
                      </a:lnTo>
                      <a:lnTo>
                        <a:pt x="21549" y="21561"/>
                      </a:lnTo>
                      <a:lnTo>
                        <a:pt x="20736" y="21600"/>
                      </a:lnTo>
                      <a:cubicBezTo>
                        <a:pt x="15429" y="21600"/>
                        <a:pt x="10122" y="19576"/>
                        <a:pt x="6073" y="15527"/>
                      </a:cubicBezTo>
                      <a:cubicBezTo>
                        <a:pt x="2024" y="11478"/>
                        <a:pt x="0" y="6171"/>
                        <a:pt x="0" y="864"/>
                      </a:cubicBezTo>
                      <a:lnTo>
                        <a:pt x="39" y="51"/>
                      </a:lnTo>
                      <a:lnTo>
                        <a:pt x="28" y="40"/>
                      </a:lnTo>
                      <a:lnTo>
                        <a:pt x="39" y="39"/>
                      </a:lnTo>
                      <a:lnTo>
                        <a:pt x="40" y="28"/>
                      </a:lnTo>
                      <a:lnTo>
                        <a:pt x="51" y="39"/>
                      </a:lnTo>
                      <a:lnTo>
                        <a:pt x="864" y="0"/>
                      </a:lnTo>
                      <a:cubicBezTo>
                        <a:pt x="6171" y="0"/>
                        <a:pt x="11478" y="2024"/>
                        <a:pt x="15527" y="6073"/>
                      </a:cubicBezTo>
                      <a:cubicBezTo>
                        <a:pt x="19576" y="10122"/>
                        <a:pt x="21600" y="15429"/>
                        <a:pt x="21600" y="20736"/>
                      </a:cubicBezTo>
                      <a:lnTo>
                        <a:pt x="21561" y="21549"/>
                      </a:lnTo>
                      <a:close/>
                    </a:path>
                  </a:pathLst>
                </a:custGeom>
                <a:noFill/>
                <a:ln w="12700"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59" name="Straight Connector 31"/>
                <p:cNvSpPr/>
                <p:nvPr/>
              </p:nvSpPr>
              <p:spPr>
                <a:xfrm flipH="1">
                  <a:off x="0" y="2123"/>
                  <a:ext cx="763676" cy="763676"/>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63" name="Group 27"/>
              <p:cNvGrpSpPr/>
              <p:nvPr/>
            </p:nvGrpSpPr>
            <p:grpSpPr>
              <a:xfrm>
                <a:off x="-1" y="-1"/>
                <a:ext cx="763862" cy="765800"/>
                <a:chOff x="0" y="0"/>
                <a:chExt cx="763860" cy="765798"/>
              </a:xfrm>
            </p:grpSpPr>
            <p:sp>
              <p:nvSpPr>
                <p:cNvPr id="161" name="Freeform: Shape 28"/>
                <p:cNvSpPr/>
                <p:nvPr/>
              </p:nvSpPr>
              <p:spPr>
                <a:xfrm flipH="1" rot="16200000">
                  <a:off x="-1" y="0"/>
                  <a:ext cx="464741" cy="4647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72" y="21560"/>
                      </a:moveTo>
                      <a:lnTo>
                        <a:pt x="21561" y="21561"/>
                      </a:lnTo>
                      <a:lnTo>
                        <a:pt x="21560" y="21572"/>
                      </a:lnTo>
                      <a:lnTo>
                        <a:pt x="21549" y="21561"/>
                      </a:lnTo>
                      <a:lnTo>
                        <a:pt x="20736" y="21600"/>
                      </a:lnTo>
                      <a:cubicBezTo>
                        <a:pt x="15429" y="21600"/>
                        <a:pt x="10122" y="19576"/>
                        <a:pt x="6073" y="15527"/>
                      </a:cubicBezTo>
                      <a:cubicBezTo>
                        <a:pt x="2024" y="11478"/>
                        <a:pt x="0" y="6171"/>
                        <a:pt x="0" y="864"/>
                      </a:cubicBezTo>
                      <a:lnTo>
                        <a:pt x="39" y="51"/>
                      </a:lnTo>
                      <a:lnTo>
                        <a:pt x="28" y="40"/>
                      </a:lnTo>
                      <a:lnTo>
                        <a:pt x="39" y="39"/>
                      </a:lnTo>
                      <a:lnTo>
                        <a:pt x="40" y="28"/>
                      </a:lnTo>
                      <a:lnTo>
                        <a:pt x="51" y="39"/>
                      </a:lnTo>
                      <a:lnTo>
                        <a:pt x="864" y="0"/>
                      </a:lnTo>
                      <a:cubicBezTo>
                        <a:pt x="6171" y="0"/>
                        <a:pt x="11478" y="2024"/>
                        <a:pt x="15527" y="6073"/>
                      </a:cubicBezTo>
                      <a:cubicBezTo>
                        <a:pt x="19576" y="10122"/>
                        <a:pt x="21600" y="15429"/>
                        <a:pt x="21600" y="20736"/>
                      </a:cubicBezTo>
                      <a:lnTo>
                        <a:pt x="21561" y="21549"/>
                      </a:lnTo>
                      <a:close/>
                    </a:path>
                  </a:pathLst>
                </a:custGeom>
                <a:noFill/>
                <a:ln w="12700"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62" name="Straight Connector 29"/>
                <p:cNvSpPr/>
                <p:nvPr/>
              </p:nvSpPr>
              <p:spPr>
                <a:xfrm>
                  <a:off x="185" y="2123"/>
                  <a:ext cx="763676" cy="763676"/>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grpSp>
      </p:grpSp>
      <p:sp>
        <p:nvSpPr>
          <p:cNvPr id="166" name="Rectangle 35"/>
          <p:cNvSpPr/>
          <p:nvPr/>
        </p:nvSpPr>
        <p:spPr>
          <a:xfrm>
            <a:off x="6654794" y="0"/>
            <a:ext cx="5537206" cy="6858000"/>
          </a:xfrm>
          <a:prstGeom prst="rect">
            <a:avLst/>
          </a:prstGeom>
          <a:solidFill>
            <a:srgbClr val="000000">
              <a:alpha val="20000"/>
            </a:srgbClr>
          </a:solidFill>
          <a:ln w="12700">
            <a:miter lim="400000"/>
          </a:ln>
        </p:spPr>
        <p:txBody>
          <a:bodyPr lIns="45719" rIns="45719" anchor="ctr"/>
          <a:lstStyle/>
          <a:p>
            <a:pPr algn="ctr">
              <a:defRPr>
                <a:solidFill>
                  <a:srgbClr val="000000">
                    <a:alpha val="20000"/>
                  </a:srgbClr>
                </a:solidFill>
              </a:defRPr>
            </a:pPr>
          </a:p>
        </p:txBody>
      </p:sp>
      <p:pic>
        <p:nvPicPr>
          <p:cNvPr id="167" name="Picture 5" descr="Picture 5"/>
          <p:cNvPicPr>
            <a:picLocks noChangeAspect="1"/>
          </p:cNvPicPr>
          <p:nvPr/>
        </p:nvPicPr>
        <p:blipFill>
          <a:blip r:embed="rId2">
            <a:extLst/>
          </a:blip>
          <a:stretch>
            <a:fillRect/>
          </a:stretch>
        </p:blipFill>
        <p:spPr>
          <a:xfrm>
            <a:off x="7403235" y="540032"/>
            <a:ext cx="4043404" cy="5778001"/>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Title 1"/>
          <p:cNvSpPr txBox="1"/>
          <p:nvPr>
            <p:ph type="title"/>
          </p:nvPr>
        </p:nvSpPr>
        <p:spPr>
          <a:xfrm>
            <a:off x="540987" y="540032"/>
            <a:ext cx="3884964" cy="1331605"/>
          </a:xfrm>
          <a:prstGeom prst="rect">
            <a:avLst/>
          </a:prstGeom>
        </p:spPr>
        <p:txBody>
          <a:bodyPr anchor="b"/>
          <a:lstStyle>
            <a:lvl1pPr algn="ctr"/>
          </a:lstStyle>
          <a:p>
            <a:pPr/>
            <a:r>
              <a:t>Artificial Neural Network</a:t>
            </a:r>
          </a:p>
        </p:txBody>
      </p:sp>
      <p:sp>
        <p:nvSpPr>
          <p:cNvPr id="367" name="Content Placeholder 7"/>
          <p:cNvSpPr txBox="1"/>
          <p:nvPr>
            <p:ph type="body" sz="quarter" idx="1"/>
          </p:nvPr>
        </p:nvSpPr>
        <p:spPr>
          <a:xfrm>
            <a:off x="540987" y="2759075"/>
            <a:ext cx="3884964" cy="3009900"/>
          </a:xfrm>
          <a:prstGeom prst="rect">
            <a:avLst/>
          </a:prstGeom>
        </p:spPr>
        <p:txBody>
          <a:bodyPr/>
          <a:lstStyle/>
          <a:p>
            <a:pPr marL="359999" indent="-359999">
              <a:defRPr sz="1800">
                <a:latin typeface="Calibri"/>
                <a:ea typeface="Calibri"/>
                <a:cs typeface="Calibri"/>
                <a:sym typeface="Calibri"/>
              </a:defRPr>
            </a:pPr>
            <a:r>
              <a:t>This time we found a multilayer perception which contains a three-layer with one hidden layer model trained with back-propagation algorithm. </a:t>
            </a:r>
          </a:p>
          <a:p>
            <a:pPr marL="359999" indent="-359999">
              <a:defRPr sz="1800">
                <a:latin typeface="Calibri"/>
                <a:ea typeface="Calibri"/>
                <a:cs typeface="Calibri"/>
                <a:sym typeface="Calibri"/>
              </a:defRPr>
            </a:pPr>
            <a:r>
              <a:t>According to some research it can be the most effective to forecast financial time series..</a:t>
            </a:r>
          </a:p>
        </p:txBody>
      </p:sp>
      <p:pic>
        <p:nvPicPr>
          <p:cNvPr id="368" name="图片 4" descr="图片 4"/>
          <p:cNvPicPr>
            <a:picLocks noChangeAspect="1"/>
          </p:cNvPicPr>
          <p:nvPr/>
        </p:nvPicPr>
        <p:blipFill>
          <a:blip r:embed="rId2">
            <a:extLst/>
          </a:blip>
          <a:srcRect l="0" t="0" r="0" b="1"/>
          <a:stretch>
            <a:fillRect/>
          </a:stretch>
        </p:blipFill>
        <p:spPr>
          <a:xfrm>
            <a:off x="6095999" y="1305683"/>
            <a:ext cx="5022038" cy="42465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11" y="0"/>
                </a:moveTo>
                <a:cubicBezTo>
                  <a:pt x="1035" y="0"/>
                  <a:pt x="0" y="1224"/>
                  <a:pt x="0" y="2733"/>
                </a:cubicBezTo>
                <a:lnTo>
                  <a:pt x="0" y="18867"/>
                </a:lnTo>
                <a:cubicBezTo>
                  <a:pt x="0" y="20376"/>
                  <a:pt x="1035" y="21600"/>
                  <a:pt x="2311" y="21600"/>
                </a:cubicBezTo>
                <a:lnTo>
                  <a:pt x="19289" y="21600"/>
                </a:lnTo>
                <a:cubicBezTo>
                  <a:pt x="20565" y="21600"/>
                  <a:pt x="21600" y="20376"/>
                  <a:pt x="21600" y="18867"/>
                </a:cubicBezTo>
                <a:lnTo>
                  <a:pt x="21600" y="2733"/>
                </a:lnTo>
                <a:cubicBezTo>
                  <a:pt x="21600" y="1224"/>
                  <a:pt x="20565" y="0"/>
                  <a:pt x="19289" y="0"/>
                </a:cubicBezTo>
                <a:lnTo>
                  <a:pt x="2311" y="0"/>
                </a:lnTo>
                <a:close/>
              </a:path>
            </a:pathLst>
          </a:cu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circl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Title 1"/>
          <p:cNvSpPr txBox="1"/>
          <p:nvPr>
            <p:ph type="title"/>
          </p:nvPr>
        </p:nvSpPr>
        <p:spPr>
          <a:xfrm>
            <a:off x="540987" y="540032"/>
            <a:ext cx="3884964" cy="1331605"/>
          </a:xfrm>
          <a:prstGeom prst="rect">
            <a:avLst/>
          </a:prstGeom>
        </p:spPr>
        <p:txBody>
          <a:bodyPr anchor="b"/>
          <a:lstStyle>
            <a:lvl1pPr algn="ctr"/>
          </a:lstStyle>
          <a:p>
            <a:pPr/>
            <a:r>
              <a:t>Artificial Neural Network</a:t>
            </a:r>
          </a:p>
        </p:txBody>
      </p:sp>
      <p:sp>
        <p:nvSpPr>
          <p:cNvPr id="371" name="Content Placeholder 7"/>
          <p:cNvSpPr txBox="1"/>
          <p:nvPr>
            <p:ph type="body" sz="quarter" idx="1"/>
          </p:nvPr>
        </p:nvSpPr>
        <p:spPr>
          <a:xfrm>
            <a:off x="540987" y="2759075"/>
            <a:ext cx="3884964" cy="3009900"/>
          </a:xfrm>
          <a:prstGeom prst="rect">
            <a:avLst/>
          </a:prstGeom>
        </p:spPr>
        <p:txBody>
          <a:bodyPr/>
          <a:lstStyle>
            <a:lvl1pPr marL="359999" indent="-359999">
              <a:defRPr sz="1800">
                <a:latin typeface="Calibri"/>
                <a:ea typeface="Calibri"/>
                <a:cs typeface="Calibri"/>
                <a:sym typeface="Calibri"/>
              </a:defRPr>
            </a:lvl1pPr>
          </a:lstStyle>
          <a:p>
            <a:pPr/>
            <a:r>
              <a:t>The training parameters were set as follows: decay rate = 0.00001, number of units in the hidden layer = 10, and epoch size = 10000.</a:t>
            </a:r>
          </a:p>
        </p:txBody>
      </p:sp>
      <p:pic>
        <p:nvPicPr>
          <p:cNvPr id="372" name="图片 4" descr="图片 4"/>
          <p:cNvPicPr>
            <a:picLocks noChangeAspect="1"/>
          </p:cNvPicPr>
          <p:nvPr/>
        </p:nvPicPr>
        <p:blipFill>
          <a:blip r:embed="rId2">
            <a:extLst/>
          </a:blip>
          <a:stretch>
            <a:fillRect/>
          </a:stretch>
        </p:blipFill>
        <p:spPr>
          <a:xfrm>
            <a:off x="5421158" y="1383131"/>
            <a:ext cx="6336019" cy="4091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9" y="0"/>
                </a:moveTo>
                <a:cubicBezTo>
                  <a:pt x="707" y="0"/>
                  <a:pt x="0" y="1095"/>
                  <a:pt x="0" y="2445"/>
                </a:cubicBezTo>
                <a:lnTo>
                  <a:pt x="0" y="21600"/>
                </a:lnTo>
                <a:lnTo>
                  <a:pt x="20021" y="21600"/>
                </a:lnTo>
                <a:cubicBezTo>
                  <a:pt x="20893" y="21600"/>
                  <a:pt x="21600" y="20505"/>
                  <a:pt x="21600" y="19155"/>
                </a:cubicBezTo>
                <a:lnTo>
                  <a:pt x="21600" y="0"/>
                </a:lnTo>
                <a:lnTo>
                  <a:pt x="1579" y="0"/>
                </a:lnTo>
                <a:close/>
              </a:path>
            </a:pathLst>
          </a:custGeom>
          <a:ln w="12700">
            <a:miter lim="400000"/>
          </a:ln>
        </p:spPr>
      </p:pic>
      <p:sp>
        <p:nvSpPr>
          <p:cNvPr id="373" name="文本框 11"/>
          <p:cNvSpPr/>
          <p:nvPr/>
        </p:nvSpPr>
        <p:spPr>
          <a:xfrm rot="19864905">
            <a:off x="-8635218" y="-189636"/>
            <a:ext cx="6593905" cy="31455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883" y="0"/>
                </a:lnTo>
                <a:lnTo>
                  <a:pt x="21600" y="3600"/>
                </a:lnTo>
                <a:lnTo>
                  <a:pt x="21600" y="21600"/>
                </a:lnTo>
                <a:lnTo>
                  <a:pt x="0" y="21600"/>
                </a:lnTo>
                <a:close/>
              </a:path>
            </a:pathLst>
          </a:custGeom>
          <a:solidFill>
            <a:srgbClr val="1D2A34"/>
          </a:solidFill>
          <a:ln w="12700">
            <a:miter lim="400000"/>
          </a:ln>
        </p:spPr>
        <p:txBody>
          <a:bodyPr lIns="45719" rIns="45719"/>
          <a:lstStyle/>
          <a:p>
            <a:pP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pull dir="l"/>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Title 1"/>
          <p:cNvSpPr txBox="1"/>
          <p:nvPr>
            <p:ph type="title"/>
          </p:nvPr>
        </p:nvSpPr>
        <p:spPr>
          <a:xfrm>
            <a:off x="1148326" y="617947"/>
            <a:ext cx="10026651" cy="655638"/>
          </a:xfrm>
          <a:prstGeom prst="rect">
            <a:avLst/>
          </a:prstGeom>
        </p:spPr>
        <p:txBody>
          <a:bodyPr/>
          <a:lstStyle>
            <a:lvl1pPr>
              <a:defRPr>
                <a:solidFill>
                  <a:srgbClr val="FF0000"/>
                </a:solidFill>
              </a:defRPr>
            </a:lvl1pPr>
          </a:lstStyle>
          <a:p>
            <a:pPr/>
            <a:r>
              <a:t>   K Nearest Neighbor (KNN) Forecast</a:t>
            </a:r>
          </a:p>
        </p:txBody>
      </p:sp>
      <p:sp>
        <p:nvSpPr>
          <p:cNvPr id="376" name="Content Placeholder 2"/>
          <p:cNvSpPr txBox="1"/>
          <p:nvPr>
            <p:ph type="body" idx="1"/>
          </p:nvPr>
        </p:nvSpPr>
        <p:spPr>
          <a:xfrm>
            <a:off x="1082675" y="1439862"/>
            <a:ext cx="10026650" cy="3978276"/>
          </a:xfrm>
          <a:prstGeom prst="rect">
            <a:avLst/>
          </a:prstGeom>
        </p:spPr>
        <p:txBody>
          <a:bodyPr/>
          <a:lstStyle/>
          <a:p>
            <a:pPr marL="327600" indent="-327600" defTabSz="832104">
              <a:spcBef>
                <a:spcPts val="900"/>
              </a:spcBef>
              <a:defRPr sz="2548"/>
            </a:pPr>
            <a:r>
              <a:t> Uses 'feature similarity' to predict the values of any new data points. </a:t>
            </a:r>
          </a:p>
          <a:p>
            <a:pPr marL="327600" indent="-327600" defTabSz="832104">
              <a:spcBef>
                <a:spcPts val="900"/>
              </a:spcBef>
              <a:defRPr sz="2548"/>
            </a:pPr>
            <a:r>
              <a:t>This means that the new point is assigned a value based on how closely it resembles the points in the training set</a:t>
            </a:r>
          </a:p>
          <a:p>
            <a:pPr marL="327600" indent="-327600" defTabSz="832104">
              <a:spcBef>
                <a:spcPts val="900"/>
              </a:spcBef>
              <a:defRPr sz="2548"/>
            </a:pPr>
            <a:r>
              <a:t>The most popular application is to use it for classification problems.</a:t>
            </a:r>
          </a:p>
          <a:p>
            <a:pPr marL="327600" indent="-327600" defTabSz="832104">
              <a:spcBef>
                <a:spcPts val="900"/>
              </a:spcBef>
              <a:defRPr sz="2548"/>
            </a:pPr>
            <a:r>
              <a:t>Variety of applications such as economic </a:t>
            </a:r>
            <a:r>
              <a:rPr b="1"/>
              <a:t>forecasting</a:t>
            </a:r>
            <a:r>
              <a:t>, data compression and genetics.</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Title 1"/>
          <p:cNvSpPr txBox="1"/>
          <p:nvPr>
            <p:ph type="title"/>
          </p:nvPr>
        </p:nvSpPr>
        <p:spPr>
          <a:xfrm>
            <a:off x="540987" y="540032"/>
            <a:ext cx="3884964" cy="1331605"/>
          </a:xfrm>
          <a:prstGeom prst="rect">
            <a:avLst/>
          </a:prstGeom>
        </p:spPr>
        <p:txBody>
          <a:bodyPr anchor="b"/>
          <a:lstStyle>
            <a:lvl1pPr algn="ctr">
              <a:defRPr>
                <a:solidFill>
                  <a:srgbClr val="FF0000"/>
                </a:solidFill>
              </a:defRPr>
            </a:lvl1pPr>
          </a:lstStyle>
          <a:p>
            <a:pPr/>
            <a:r>
              <a:t>30 day KNn forecast</a:t>
            </a:r>
          </a:p>
        </p:txBody>
      </p:sp>
      <p:sp>
        <p:nvSpPr>
          <p:cNvPr id="379" name="Text Placeholder 3"/>
          <p:cNvSpPr txBox="1"/>
          <p:nvPr>
            <p:ph type="body" sz="quarter" idx="1"/>
          </p:nvPr>
        </p:nvSpPr>
        <p:spPr>
          <a:xfrm>
            <a:off x="540987" y="2759075"/>
            <a:ext cx="3884964" cy="3009900"/>
          </a:xfrm>
          <a:prstGeom prst="rect">
            <a:avLst/>
          </a:prstGeom>
        </p:spPr>
        <p:txBody>
          <a:bodyPr/>
          <a:lstStyle/>
          <a:p>
            <a:pPr/>
            <a:r>
              <a:t>It is observed that the forecast is similar to the real DJIA data. It had an upward trend at the beginning of 2019 which can be seen in the forecast.</a:t>
            </a:r>
          </a:p>
        </p:txBody>
      </p:sp>
      <p:pic>
        <p:nvPicPr>
          <p:cNvPr id="380" name="Picture Placeholder 5" descr="Picture Placeholder 5"/>
          <p:cNvPicPr>
            <a:picLocks noChangeAspect="1"/>
          </p:cNvPicPr>
          <p:nvPr>
            <p:ph type="pic" idx="13"/>
          </p:nvPr>
        </p:nvPicPr>
        <p:blipFill>
          <a:blip r:embed="rId2">
            <a:extLst/>
          </a:blip>
          <a:srcRect l="4537" t="0" r="4537" b="0"/>
          <a:stretch>
            <a:fillRect/>
          </a:stretch>
        </p:blipFill>
        <p:spPr>
          <a:xfrm>
            <a:off x="4979986" y="540032"/>
            <a:ext cx="6671027" cy="5775280"/>
          </a:xfrm>
          <a:prstGeom prst="rect">
            <a:avLst/>
          </a:prstGeom>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Title 1"/>
          <p:cNvSpPr txBox="1"/>
          <p:nvPr>
            <p:ph type="title"/>
          </p:nvPr>
        </p:nvSpPr>
        <p:spPr>
          <a:xfrm>
            <a:off x="540987" y="540032"/>
            <a:ext cx="3884964" cy="1331605"/>
          </a:xfrm>
          <a:prstGeom prst="rect">
            <a:avLst/>
          </a:prstGeom>
        </p:spPr>
        <p:txBody>
          <a:bodyPr anchor="b"/>
          <a:lstStyle>
            <a:lvl1pPr algn="ctr">
              <a:defRPr>
                <a:solidFill>
                  <a:srgbClr val="FF0000"/>
                </a:solidFill>
              </a:defRPr>
            </a:lvl1pPr>
          </a:lstStyle>
          <a:p>
            <a:pPr/>
            <a:r>
              <a:t>Accuracy</a:t>
            </a:r>
          </a:p>
        </p:txBody>
      </p:sp>
      <p:sp>
        <p:nvSpPr>
          <p:cNvPr id="383" name="Text Placeholder 3"/>
          <p:cNvSpPr txBox="1"/>
          <p:nvPr>
            <p:ph type="body" sz="quarter" idx="1"/>
          </p:nvPr>
        </p:nvSpPr>
        <p:spPr>
          <a:xfrm>
            <a:off x="540987" y="2759075"/>
            <a:ext cx="3884964" cy="3009900"/>
          </a:xfrm>
          <a:prstGeom prst="rect">
            <a:avLst/>
          </a:prstGeom>
        </p:spPr>
        <p:txBody>
          <a:bodyPr/>
          <a:lstStyle/>
          <a:p>
            <a:pPr/>
            <a:r>
              <a:t> Similar forecast on a larger time scale shows the trend reversing at end of 2018</a:t>
            </a:r>
          </a:p>
          <a:p>
            <a:pPr/>
            <a:r>
              <a:t>Overall accuracy stats :</a:t>
            </a:r>
          </a:p>
          <a:p>
            <a:pPr/>
            <a:r>
              <a:t> RMSE         MAE           MAPE </a:t>
            </a:r>
          </a:p>
          <a:p>
            <a:pPr/>
            <a:r>
              <a:t>4.416086   3.679488   6.408087 </a:t>
            </a:r>
          </a:p>
        </p:txBody>
      </p:sp>
      <p:pic>
        <p:nvPicPr>
          <p:cNvPr id="384" name="Picture Placeholder 5" descr="Picture Placeholder 5"/>
          <p:cNvPicPr>
            <a:picLocks noChangeAspect="1"/>
          </p:cNvPicPr>
          <p:nvPr>
            <p:ph type="pic" idx="13"/>
          </p:nvPr>
        </p:nvPicPr>
        <p:blipFill>
          <a:blip r:embed="rId2">
            <a:extLst/>
          </a:blip>
          <a:srcRect l="4537" t="0" r="4537" b="0"/>
          <a:stretch>
            <a:fillRect/>
          </a:stretch>
        </p:blipFill>
        <p:spPr>
          <a:xfrm>
            <a:off x="4979986" y="540032"/>
            <a:ext cx="6671027" cy="5775280"/>
          </a:xfrm>
          <a:prstGeom prst="rect">
            <a:avLst/>
          </a:prstGeom>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Title 1"/>
          <p:cNvSpPr txBox="1"/>
          <p:nvPr>
            <p:ph type="title"/>
          </p:nvPr>
        </p:nvSpPr>
        <p:spPr>
          <a:xfrm>
            <a:off x="540987" y="540032"/>
            <a:ext cx="3884964" cy="1331605"/>
          </a:xfrm>
          <a:prstGeom prst="rect">
            <a:avLst/>
          </a:prstGeom>
        </p:spPr>
        <p:txBody>
          <a:bodyPr anchor="b"/>
          <a:lstStyle>
            <a:lvl1pPr algn="ctr">
              <a:defRPr>
                <a:solidFill>
                  <a:srgbClr val="FF0000"/>
                </a:solidFill>
              </a:defRPr>
            </a:lvl1pPr>
          </a:lstStyle>
          <a:p>
            <a:pPr/>
            <a:r>
              <a:t>Accuracy</a:t>
            </a:r>
          </a:p>
        </p:txBody>
      </p:sp>
      <p:sp>
        <p:nvSpPr>
          <p:cNvPr id="387" name="Text Placeholder 3"/>
          <p:cNvSpPr txBox="1"/>
          <p:nvPr>
            <p:ph type="body" sz="quarter" idx="1"/>
          </p:nvPr>
        </p:nvSpPr>
        <p:spPr>
          <a:xfrm>
            <a:off x="540987" y="2759075"/>
            <a:ext cx="3884964" cy="3009900"/>
          </a:xfrm>
          <a:prstGeom prst="rect">
            <a:avLst/>
          </a:prstGeom>
        </p:spPr>
        <p:txBody>
          <a:bodyPr/>
          <a:lstStyle/>
          <a:p>
            <a:pPr/>
            <a:r>
              <a:t>This forecast shows market going down in next 30 days which is not as consistent with real time data but it shows a downward  trend for first quarter of 2020 which is what was seen.</a:t>
            </a:r>
          </a:p>
        </p:txBody>
      </p:sp>
      <p:pic>
        <p:nvPicPr>
          <p:cNvPr id="388" name="Picture Placeholder 5" descr="Picture Placeholder 5"/>
          <p:cNvPicPr>
            <a:picLocks noChangeAspect="1"/>
          </p:cNvPicPr>
          <p:nvPr>
            <p:ph type="pic" idx="13"/>
          </p:nvPr>
        </p:nvPicPr>
        <p:blipFill>
          <a:blip r:embed="rId2">
            <a:extLst/>
          </a:blip>
          <a:srcRect l="4537" t="0" r="4537" b="0"/>
          <a:stretch>
            <a:fillRect/>
          </a:stretch>
        </p:blipFill>
        <p:spPr>
          <a:xfrm>
            <a:off x="4979986" y="540032"/>
            <a:ext cx="6671027" cy="5775280"/>
          </a:xfrm>
          <a:prstGeom prst="rect">
            <a:avLst/>
          </a:prstGeom>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Title 1"/>
          <p:cNvSpPr txBox="1"/>
          <p:nvPr>
            <p:ph type="title"/>
          </p:nvPr>
        </p:nvSpPr>
        <p:spPr>
          <a:xfrm>
            <a:off x="744019" y="448091"/>
            <a:ext cx="5604606" cy="1532952"/>
          </a:xfrm>
          <a:prstGeom prst="rect">
            <a:avLst/>
          </a:prstGeom>
        </p:spPr>
        <p:txBody>
          <a:bodyPr anchor="b"/>
          <a:lstStyle>
            <a:lvl1pPr algn="ctr">
              <a:defRPr sz="4800"/>
            </a:lvl1pPr>
          </a:lstStyle>
          <a:p>
            <a:pPr/>
            <a:r>
              <a:t>Conclusion</a:t>
            </a:r>
          </a:p>
        </p:txBody>
      </p:sp>
      <p:pic>
        <p:nvPicPr>
          <p:cNvPr id="391" name="图片 36" descr="图片 36"/>
          <p:cNvPicPr>
            <a:picLocks noChangeAspect="1"/>
          </p:cNvPicPr>
          <p:nvPr/>
        </p:nvPicPr>
        <p:blipFill>
          <a:blip r:embed="rId2">
            <a:extLst/>
          </a:blip>
          <a:stretch>
            <a:fillRect/>
          </a:stretch>
        </p:blipFill>
        <p:spPr>
          <a:xfrm rot="1691784">
            <a:off x="14082924" y="-3092924"/>
            <a:ext cx="6336018" cy="4091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9" y="0"/>
                </a:moveTo>
                <a:cubicBezTo>
                  <a:pt x="707" y="0"/>
                  <a:pt x="0" y="1095"/>
                  <a:pt x="0" y="2445"/>
                </a:cubicBezTo>
                <a:lnTo>
                  <a:pt x="0" y="21600"/>
                </a:lnTo>
                <a:lnTo>
                  <a:pt x="20021" y="21600"/>
                </a:lnTo>
                <a:cubicBezTo>
                  <a:pt x="20893" y="21600"/>
                  <a:pt x="21600" y="20505"/>
                  <a:pt x="21600" y="19155"/>
                </a:cubicBezTo>
                <a:lnTo>
                  <a:pt x="21600" y="0"/>
                </a:lnTo>
                <a:lnTo>
                  <a:pt x="1579" y="0"/>
                </a:lnTo>
                <a:close/>
              </a:path>
            </a:pathLst>
          </a:custGeom>
          <a:ln w="12700">
            <a:miter lim="400000"/>
          </a:ln>
        </p:spPr>
      </p:pic>
      <p:sp>
        <p:nvSpPr>
          <p:cNvPr id="392" name="TextBox 3"/>
          <p:cNvSpPr txBox="1"/>
          <p:nvPr/>
        </p:nvSpPr>
        <p:spPr>
          <a:xfrm>
            <a:off x="2848740" y="2503918"/>
            <a:ext cx="8009975" cy="2606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FFFFFF"/>
                </a:solidFill>
              </a:defRPr>
            </a:pPr>
            <a:r>
              <a:t>The Dow Jones Index is very difficult to predict because so many different outside events factor into the index. Because of this unpredictability of factors no one model is better than the other. It may appear in our report that one model provided better predictions than other but with different market conditions this may not be the case. </a:t>
            </a:r>
          </a:p>
          <a:p>
            <a:pPr>
              <a:defRPr>
                <a:solidFill>
                  <a:srgbClr val="FFFFFF"/>
                </a:solidFill>
              </a:defRPr>
            </a:pPr>
          </a:p>
          <a:p>
            <a:pPr>
              <a:defRPr>
                <a:solidFill>
                  <a:srgbClr val="FFFFFF"/>
                </a:solidFill>
              </a:defRPr>
            </a:pPr>
            <a:r>
              <a:t>For example, there was a huge dip in the market in early 2020 due to covid lockdowns. No such model would be able to predict something like this without being given that information.</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标题 1"/>
          <p:cNvSpPr txBox="1"/>
          <p:nvPr>
            <p:ph type="ctrTitle"/>
          </p:nvPr>
        </p:nvSpPr>
        <p:spPr>
          <a:xfrm>
            <a:off x="2197099" y="1079499"/>
            <a:ext cx="7797801" cy="2138402"/>
          </a:xfrm>
          <a:prstGeom prst="rect">
            <a:avLst/>
          </a:prstGeom>
        </p:spPr>
        <p:txBody>
          <a:bodyPr/>
          <a:lstStyle/>
          <a:p>
            <a:pPr>
              <a:defRPr sz="4000"/>
            </a:pPr>
            <a:r>
              <a:t>THANK YOU </a:t>
            </a:r>
            <a:br/>
            <a:r>
              <a:t>For YOUR </a:t>
            </a:r>
            <a:br/>
            <a:r>
              <a:t>WATCHING</a:t>
            </a:r>
          </a:p>
        </p:txBody>
      </p:sp>
    </p:spTree>
  </p:cSld>
  <p:clrMapOvr>
    <a:masterClrMapping/>
  </p:clrMapOvr>
  <mc:AlternateContent xmlns:mc="http://schemas.openxmlformats.org/markup-compatibility/2006">
    <mc:Choice xmlns:p14="http://schemas.microsoft.com/office/powerpoint/2010/main" Requires="p14">
      <p:transition spd="slow" advClick="1" p14:dur="1200">
        <p:strips dir="lu"/>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traight Connector 10"/>
          <p:cNvSpPr/>
          <p:nvPr/>
        </p:nvSpPr>
        <p:spPr>
          <a:xfrm>
            <a:off x="5825999" y="3690870"/>
            <a:ext cx="540001" cy="1"/>
          </a:xfrm>
          <a:prstGeom prst="line">
            <a:avLst/>
          </a:prstGeom>
          <a:ln w="12700">
            <a:solidFill>
              <a:srgbClr val="FFFFFF"/>
            </a:solidFill>
          </a:ln>
        </p:spPr>
        <p:txBody>
          <a:bodyPr lIns="45719" rIns="45719"/>
          <a:lstStyle/>
          <a:p>
            <a:pPr>
              <a:defRPr>
                <a:solidFill>
                  <a:srgbClr val="FFFFFF"/>
                </a:solidFill>
              </a:defRPr>
            </a:pPr>
          </a:p>
        </p:txBody>
      </p:sp>
      <p:grpSp>
        <p:nvGrpSpPr>
          <p:cNvPr id="174" name="Group 12"/>
          <p:cNvGrpSpPr/>
          <p:nvPr/>
        </p:nvGrpSpPr>
        <p:grpSpPr>
          <a:xfrm>
            <a:off x="9966373" y="4441673"/>
            <a:ext cx="1394725" cy="1381278"/>
            <a:chOff x="0" y="0"/>
            <a:chExt cx="1394724" cy="1381276"/>
          </a:xfrm>
        </p:grpSpPr>
        <p:sp>
          <p:nvSpPr>
            <p:cNvPr id="170" name="Freeform: Shape 13"/>
            <p:cNvSpPr/>
            <p:nvPr/>
          </p:nvSpPr>
          <p:spPr>
            <a:xfrm flipH="1" rot="2700000">
              <a:off x="441115" y="55219"/>
              <a:ext cx="571821" cy="13167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68" y="0"/>
                  </a:moveTo>
                  <a:lnTo>
                    <a:pt x="10800" y="52"/>
                  </a:lnTo>
                  <a:lnTo>
                    <a:pt x="10856" y="30"/>
                  </a:lnTo>
                  <a:lnTo>
                    <a:pt x="10932" y="0"/>
                  </a:lnTo>
                  <a:lnTo>
                    <a:pt x="10932" y="104"/>
                  </a:lnTo>
                  <a:lnTo>
                    <a:pt x="11680" y="399"/>
                  </a:lnTo>
                  <a:cubicBezTo>
                    <a:pt x="17809" y="3061"/>
                    <a:pt x="21600" y="6738"/>
                    <a:pt x="21600" y="10800"/>
                  </a:cubicBezTo>
                  <a:cubicBezTo>
                    <a:pt x="21600" y="14862"/>
                    <a:pt x="17809" y="18539"/>
                    <a:pt x="11680" y="21201"/>
                  </a:cubicBezTo>
                  <a:lnTo>
                    <a:pt x="10932" y="21496"/>
                  </a:lnTo>
                  <a:lnTo>
                    <a:pt x="10932" y="21600"/>
                  </a:lnTo>
                  <a:lnTo>
                    <a:pt x="10856" y="21570"/>
                  </a:lnTo>
                  <a:lnTo>
                    <a:pt x="10800" y="21548"/>
                  </a:lnTo>
                  <a:lnTo>
                    <a:pt x="10668" y="21600"/>
                  </a:lnTo>
                  <a:lnTo>
                    <a:pt x="10668" y="21496"/>
                  </a:lnTo>
                  <a:lnTo>
                    <a:pt x="9920" y="21201"/>
                  </a:lnTo>
                  <a:cubicBezTo>
                    <a:pt x="3791" y="18539"/>
                    <a:pt x="0" y="14862"/>
                    <a:pt x="0" y="10800"/>
                  </a:cubicBezTo>
                  <a:cubicBezTo>
                    <a:pt x="0" y="6738"/>
                    <a:pt x="3791" y="3061"/>
                    <a:pt x="9920" y="399"/>
                  </a:cubicBezTo>
                  <a:lnTo>
                    <a:pt x="10668" y="104"/>
                  </a:lnTo>
                  <a:close/>
                </a:path>
              </a:pathLst>
            </a:custGeom>
            <a:solidFill>
              <a:schemeClr val="accent4">
                <a:alpha val="4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nvGrpSpPr>
            <p:cNvPr id="173" name="Group 14"/>
            <p:cNvGrpSpPr/>
            <p:nvPr/>
          </p:nvGrpSpPr>
          <p:grpSpPr>
            <a:xfrm>
              <a:off x="-1" y="0"/>
              <a:ext cx="1344352" cy="1345884"/>
              <a:chOff x="0" y="0"/>
              <a:chExt cx="1344350" cy="1345883"/>
            </a:xfrm>
          </p:grpSpPr>
          <p:sp>
            <p:nvSpPr>
              <p:cNvPr id="171" name="Freeform: Shape 15"/>
              <p:cNvSpPr/>
              <p:nvPr/>
            </p:nvSpPr>
            <p:spPr>
              <a:xfrm flipH="1" rot="2700000">
                <a:off x="392425" y="10037"/>
                <a:ext cx="571821" cy="13119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20" y="349"/>
                    </a:moveTo>
                    <a:lnTo>
                      <a:pt x="10800" y="0"/>
                    </a:lnTo>
                    <a:lnTo>
                      <a:pt x="11680" y="349"/>
                    </a:lnTo>
                    <a:cubicBezTo>
                      <a:pt x="17809" y="3020"/>
                      <a:pt x="21600" y="6710"/>
                      <a:pt x="21600" y="10787"/>
                    </a:cubicBezTo>
                    <a:cubicBezTo>
                      <a:pt x="21600" y="14863"/>
                      <a:pt x="17809" y="18554"/>
                      <a:pt x="11680" y="21225"/>
                    </a:cubicBezTo>
                    <a:lnTo>
                      <a:pt x="10797" y="21600"/>
                    </a:lnTo>
                    <a:lnTo>
                      <a:pt x="9920" y="21225"/>
                    </a:lnTo>
                    <a:cubicBezTo>
                      <a:pt x="3791" y="18554"/>
                      <a:pt x="0" y="14863"/>
                      <a:pt x="0" y="10787"/>
                    </a:cubicBezTo>
                    <a:cubicBezTo>
                      <a:pt x="0" y="6710"/>
                      <a:pt x="3791" y="3020"/>
                      <a:pt x="9920" y="349"/>
                    </a:cubicBezTo>
                    <a:close/>
                  </a:path>
                </a:pathLst>
              </a:custGeom>
              <a:noFill/>
              <a:ln w="12700"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72" name="Straight Connector 16"/>
              <p:cNvSpPr/>
              <p:nvPr/>
            </p:nvSpPr>
            <p:spPr>
              <a:xfrm flipH="1">
                <a:off x="0" y="200370"/>
                <a:ext cx="1145514" cy="1145514"/>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grpSp>
      <p:sp>
        <p:nvSpPr>
          <p:cNvPr id="175" name="Rectangle 18"/>
          <p:cNvSpPr/>
          <p:nvPr/>
        </p:nvSpPr>
        <p:spPr>
          <a:xfrm>
            <a:off x="0" y="0"/>
            <a:ext cx="12192000" cy="6858000"/>
          </a:xfrm>
          <a:prstGeom prst="rect">
            <a:avLst/>
          </a:prstGeom>
          <a:solidFill>
            <a:srgbClr val="243441"/>
          </a:solidFill>
          <a:ln w="12700">
            <a:miter lim="400000"/>
          </a:ln>
        </p:spPr>
        <p:txBody>
          <a:bodyPr lIns="45719" rIns="45719" anchor="ctr"/>
          <a:lstStyle/>
          <a:p>
            <a:pPr algn="ctr">
              <a:defRPr>
                <a:solidFill>
                  <a:srgbClr val="FFFFFF"/>
                </a:solidFill>
              </a:defRPr>
            </a:pPr>
          </a:p>
        </p:txBody>
      </p:sp>
      <p:sp>
        <p:nvSpPr>
          <p:cNvPr id="176" name="Title 1"/>
          <p:cNvSpPr txBox="1"/>
          <p:nvPr>
            <p:ph type="title"/>
          </p:nvPr>
        </p:nvSpPr>
        <p:spPr>
          <a:xfrm>
            <a:off x="1085851" y="1089024"/>
            <a:ext cx="4451349" cy="1532953"/>
          </a:xfrm>
          <a:prstGeom prst="rect">
            <a:avLst/>
          </a:prstGeom>
        </p:spPr>
        <p:txBody>
          <a:bodyPr anchor="b"/>
          <a:lstStyle>
            <a:lvl1pPr algn="ctr">
              <a:defRPr sz="4800"/>
            </a:lvl1pPr>
          </a:lstStyle>
          <a:p>
            <a:pPr/>
            <a:r>
              <a:t>Weekly Data</a:t>
            </a:r>
          </a:p>
        </p:txBody>
      </p:sp>
      <p:grpSp>
        <p:nvGrpSpPr>
          <p:cNvPr id="188" name="Group 20"/>
          <p:cNvGrpSpPr/>
          <p:nvPr/>
        </p:nvGrpSpPr>
        <p:grpSpPr>
          <a:xfrm>
            <a:off x="2200275" y="2840038"/>
            <a:ext cx="2216150" cy="1177925"/>
            <a:chOff x="0" y="0"/>
            <a:chExt cx="2216150" cy="1177924"/>
          </a:xfrm>
        </p:grpSpPr>
        <p:sp>
          <p:nvSpPr>
            <p:cNvPr id="177" name="Rectangle 21"/>
            <p:cNvSpPr/>
            <p:nvPr/>
          </p:nvSpPr>
          <p:spPr>
            <a:xfrm>
              <a:off x="0" y="-1"/>
              <a:ext cx="2216150" cy="1177926"/>
            </a:xfrm>
            <a:prstGeom prst="rect">
              <a:avLst/>
            </a:prstGeom>
            <a:solidFill>
              <a:srgbClr val="243441">
                <a:alpha val="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nvGrpSpPr>
            <p:cNvPr id="180" name="Group 24"/>
            <p:cNvGrpSpPr/>
            <p:nvPr/>
          </p:nvGrpSpPr>
          <p:grpSpPr>
            <a:xfrm>
              <a:off x="627018" y="277623"/>
              <a:ext cx="1009282" cy="464741"/>
              <a:chOff x="0" y="0"/>
              <a:chExt cx="1009280" cy="464739"/>
            </a:xfrm>
          </p:grpSpPr>
          <p:sp>
            <p:nvSpPr>
              <p:cNvPr id="178" name="Freeform: Shape 32"/>
              <p:cNvSpPr/>
              <p:nvPr/>
            </p:nvSpPr>
            <p:spPr>
              <a:xfrm rot="5400000">
                <a:off x="544541" y="-1"/>
                <a:ext cx="464740" cy="4647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72" y="21560"/>
                    </a:moveTo>
                    <a:lnTo>
                      <a:pt x="21561" y="21561"/>
                    </a:lnTo>
                    <a:lnTo>
                      <a:pt x="21560" y="21572"/>
                    </a:lnTo>
                    <a:lnTo>
                      <a:pt x="21549" y="21561"/>
                    </a:lnTo>
                    <a:lnTo>
                      <a:pt x="20736" y="21600"/>
                    </a:lnTo>
                    <a:cubicBezTo>
                      <a:pt x="15429" y="21600"/>
                      <a:pt x="10122" y="19576"/>
                      <a:pt x="6073" y="15527"/>
                    </a:cubicBezTo>
                    <a:cubicBezTo>
                      <a:pt x="2024" y="11478"/>
                      <a:pt x="0" y="6171"/>
                      <a:pt x="0" y="864"/>
                    </a:cubicBezTo>
                    <a:lnTo>
                      <a:pt x="39" y="51"/>
                    </a:lnTo>
                    <a:lnTo>
                      <a:pt x="28" y="40"/>
                    </a:lnTo>
                    <a:lnTo>
                      <a:pt x="39" y="39"/>
                    </a:lnTo>
                    <a:lnTo>
                      <a:pt x="40" y="28"/>
                    </a:lnTo>
                    <a:lnTo>
                      <a:pt x="51" y="39"/>
                    </a:lnTo>
                    <a:lnTo>
                      <a:pt x="864" y="0"/>
                    </a:lnTo>
                    <a:cubicBezTo>
                      <a:pt x="6171" y="0"/>
                      <a:pt x="11478" y="2024"/>
                      <a:pt x="15527" y="6073"/>
                    </a:cubicBezTo>
                    <a:cubicBezTo>
                      <a:pt x="19576" y="10122"/>
                      <a:pt x="21600" y="15429"/>
                      <a:pt x="21600" y="20736"/>
                    </a:cubicBezTo>
                    <a:lnTo>
                      <a:pt x="21561" y="21549"/>
                    </a:lnTo>
                    <a:close/>
                  </a:path>
                </a:pathLst>
              </a:custGeom>
              <a:solidFill>
                <a:schemeClr val="accent4">
                  <a:alpha val="4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79" name="Freeform: Shape 33"/>
              <p:cNvSpPr/>
              <p:nvPr/>
            </p:nvSpPr>
            <p:spPr>
              <a:xfrm flipH="1" rot="16200000">
                <a:off x="0" y="-1"/>
                <a:ext cx="464740" cy="4647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72" y="21560"/>
                    </a:moveTo>
                    <a:lnTo>
                      <a:pt x="21561" y="21561"/>
                    </a:lnTo>
                    <a:lnTo>
                      <a:pt x="21560" y="21572"/>
                    </a:lnTo>
                    <a:lnTo>
                      <a:pt x="21549" y="21561"/>
                    </a:lnTo>
                    <a:lnTo>
                      <a:pt x="20736" y="21600"/>
                    </a:lnTo>
                    <a:cubicBezTo>
                      <a:pt x="15429" y="21600"/>
                      <a:pt x="10122" y="19576"/>
                      <a:pt x="6073" y="15527"/>
                    </a:cubicBezTo>
                    <a:cubicBezTo>
                      <a:pt x="2024" y="11478"/>
                      <a:pt x="0" y="6171"/>
                      <a:pt x="0" y="864"/>
                    </a:cubicBezTo>
                    <a:lnTo>
                      <a:pt x="39" y="51"/>
                    </a:lnTo>
                    <a:lnTo>
                      <a:pt x="28" y="40"/>
                    </a:lnTo>
                    <a:lnTo>
                      <a:pt x="39" y="39"/>
                    </a:lnTo>
                    <a:lnTo>
                      <a:pt x="40" y="28"/>
                    </a:lnTo>
                    <a:lnTo>
                      <a:pt x="51" y="39"/>
                    </a:lnTo>
                    <a:lnTo>
                      <a:pt x="864" y="0"/>
                    </a:lnTo>
                    <a:cubicBezTo>
                      <a:pt x="6171" y="0"/>
                      <a:pt x="11478" y="2024"/>
                      <a:pt x="15527" y="6073"/>
                    </a:cubicBezTo>
                    <a:cubicBezTo>
                      <a:pt x="19576" y="10122"/>
                      <a:pt x="21600" y="15429"/>
                      <a:pt x="21600" y="20736"/>
                    </a:cubicBezTo>
                    <a:lnTo>
                      <a:pt x="21561" y="21549"/>
                    </a:lnTo>
                    <a:close/>
                  </a:path>
                </a:pathLst>
              </a:custGeom>
              <a:solidFill>
                <a:schemeClr val="accent4">
                  <a:alpha val="4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187" name="Group 25"/>
            <p:cNvGrpSpPr/>
            <p:nvPr/>
          </p:nvGrpSpPr>
          <p:grpSpPr>
            <a:xfrm>
              <a:off x="586426" y="232625"/>
              <a:ext cx="1029387" cy="765800"/>
              <a:chOff x="0" y="0"/>
              <a:chExt cx="1029385" cy="765798"/>
            </a:xfrm>
          </p:grpSpPr>
          <p:grpSp>
            <p:nvGrpSpPr>
              <p:cNvPr id="183" name="Group 26"/>
              <p:cNvGrpSpPr/>
              <p:nvPr/>
            </p:nvGrpSpPr>
            <p:grpSpPr>
              <a:xfrm>
                <a:off x="265710" y="-1"/>
                <a:ext cx="763676" cy="765800"/>
                <a:chOff x="0" y="0"/>
                <a:chExt cx="763675" cy="765798"/>
              </a:xfrm>
            </p:grpSpPr>
            <p:sp>
              <p:nvSpPr>
                <p:cNvPr id="181" name="Freeform: Shape 30"/>
                <p:cNvSpPr/>
                <p:nvPr/>
              </p:nvSpPr>
              <p:spPr>
                <a:xfrm rot="5400000">
                  <a:off x="297851" y="-1"/>
                  <a:ext cx="464740" cy="4647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72" y="21560"/>
                      </a:moveTo>
                      <a:lnTo>
                        <a:pt x="21561" y="21561"/>
                      </a:lnTo>
                      <a:lnTo>
                        <a:pt x="21560" y="21572"/>
                      </a:lnTo>
                      <a:lnTo>
                        <a:pt x="21549" y="21561"/>
                      </a:lnTo>
                      <a:lnTo>
                        <a:pt x="20736" y="21600"/>
                      </a:lnTo>
                      <a:cubicBezTo>
                        <a:pt x="15429" y="21600"/>
                        <a:pt x="10122" y="19576"/>
                        <a:pt x="6073" y="15527"/>
                      </a:cubicBezTo>
                      <a:cubicBezTo>
                        <a:pt x="2024" y="11478"/>
                        <a:pt x="0" y="6171"/>
                        <a:pt x="0" y="864"/>
                      </a:cubicBezTo>
                      <a:lnTo>
                        <a:pt x="39" y="51"/>
                      </a:lnTo>
                      <a:lnTo>
                        <a:pt x="28" y="40"/>
                      </a:lnTo>
                      <a:lnTo>
                        <a:pt x="39" y="39"/>
                      </a:lnTo>
                      <a:lnTo>
                        <a:pt x="40" y="28"/>
                      </a:lnTo>
                      <a:lnTo>
                        <a:pt x="51" y="39"/>
                      </a:lnTo>
                      <a:lnTo>
                        <a:pt x="864" y="0"/>
                      </a:lnTo>
                      <a:cubicBezTo>
                        <a:pt x="6171" y="0"/>
                        <a:pt x="11478" y="2024"/>
                        <a:pt x="15527" y="6073"/>
                      </a:cubicBezTo>
                      <a:cubicBezTo>
                        <a:pt x="19576" y="10122"/>
                        <a:pt x="21600" y="15429"/>
                        <a:pt x="21600" y="20736"/>
                      </a:cubicBezTo>
                      <a:lnTo>
                        <a:pt x="21561" y="21549"/>
                      </a:lnTo>
                      <a:close/>
                    </a:path>
                  </a:pathLst>
                </a:custGeom>
                <a:noFill/>
                <a:ln w="12700"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82" name="Straight Connector 31"/>
                <p:cNvSpPr/>
                <p:nvPr/>
              </p:nvSpPr>
              <p:spPr>
                <a:xfrm flipH="1">
                  <a:off x="0" y="2123"/>
                  <a:ext cx="763676" cy="763676"/>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86" name="Group 27"/>
              <p:cNvGrpSpPr/>
              <p:nvPr/>
            </p:nvGrpSpPr>
            <p:grpSpPr>
              <a:xfrm>
                <a:off x="-1" y="-1"/>
                <a:ext cx="763862" cy="765800"/>
                <a:chOff x="0" y="0"/>
                <a:chExt cx="763860" cy="765798"/>
              </a:xfrm>
            </p:grpSpPr>
            <p:sp>
              <p:nvSpPr>
                <p:cNvPr id="184" name="Freeform: Shape 28"/>
                <p:cNvSpPr/>
                <p:nvPr/>
              </p:nvSpPr>
              <p:spPr>
                <a:xfrm flipH="1" rot="16200000">
                  <a:off x="-1" y="0"/>
                  <a:ext cx="464741" cy="4647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72" y="21560"/>
                      </a:moveTo>
                      <a:lnTo>
                        <a:pt x="21561" y="21561"/>
                      </a:lnTo>
                      <a:lnTo>
                        <a:pt x="21560" y="21572"/>
                      </a:lnTo>
                      <a:lnTo>
                        <a:pt x="21549" y="21561"/>
                      </a:lnTo>
                      <a:lnTo>
                        <a:pt x="20736" y="21600"/>
                      </a:lnTo>
                      <a:cubicBezTo>
                        <a:pt x="15429" y="21600"/>
                        <a:pt x="10122" y="19576"/>
                        <a:pt x="6073" y="15527"/>
                      </a:cubicBezTo>
                      <a:cubicBezTo>
                        <a:pt x="2024" y="11478"/>
                        <a:pt x="0" y="6171"/>
                        <a:pt x="0" y="864"/>
                      </a:cubicBezTo>
                      <a:lnTo>
                        <a:pt x="39" y="51"/>
                      </a:lnTo>
                      <a:lnTo>
                        <a:pt x="28" y="40"/>
                      </a:lnTo>
                      <a:lnTo>
                        <a:pt x="39" y="39"/>
                      </a:lnTo>
                      <a:lnTo>
                        <a:pt x="40" y="28"/>
                      </a:lnTo>
                      <a:lnTo>
                        <a:pt x="51" y="39"/>
                      </a:lnTo>
                      <a:lnTo>
                        <a:pt x="864" y="0"/>
                      </a:lnTo>
                      <a:cubicBezTo>
                        <a:pt x="6171" y="0"/>
                        <a:pt x="11478" y="2024"/>
                        <a:pt x="15527" y="6073"/>
                      </a:cubicBezTo>
                      <a:cubicBezTo>
                        <a:pt x="19576" y="10122"/>
                        <a:pt x="21600" y="15429"/>
                        <a:pt x="21600" y="20736"/>
                      </a:cubicBezTo>
                      <a:lnTo>
                        <a:pt x="21561" y="21549"/>
                      </a:lnTo>
                      <a:close/>
                    </a:path>
                  </a:pathLst>
                </a:custGeom>
                <a:noFill/>
                <a:ln w="12700"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85" name="Straight Connector 29"/>
                <p:cNvSpPr/>
                <p:nvPr/>
              </p:nvSpPr>
              <p:spPr>
                <a:xfrm>
                  <a:off x="185" y="2123"/>
                  <a:ext cx="763676" cy="763676"/>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grpSp>
      </p:grpSp>
      <p:sp>
        <p:nvSpPr>
          <p:cNvPr id="189" name="Rectangle 35"/>
          <p:cNvSpPr/>
          <p:nvPr/>
        </p:nvSpPr>
        <p:spPr>
          <a:xfrm>
            <a:off x="6654794" y="0"/>
            <a:ext cx="5537206" cy="6858000"/>
          </a:xfrm>
          <a:prstGeom prst="rect">
            <a:avLst/>
          </a:prstGeom>
          <a:solidFill>
            <a:srgbClr val="000000">
              <a:alpha val="20000"/>
            </a:srgbClr>
          </a:solidFill>
          <a:ln w="12700">
            <a:miter lim="400000"/>
          </a:ln>
        </p:spPr>
        <p:txBody>
          <a:bodyPr lIns="45719" rIns="45719" anchor="ctr"/>
          <a:lstStyle/>
          <a:p>
            <a:pPr algn="ctr">
              <a:defRPr>
                <a:solidFill>
                  <a:srgbClr val="000000">
                    <a:alpha val="20000"/>
                  </a:srgbClr>
                </a:solidFill>
              </a:defRPr>
            </a:pPr>
          </a:p>
        </p:txBody>
      </p:sp>
      <p:pic>
        <p:nvPicPr>
          <p:cNvPr id="190" name="Picture 3" descr="Picture 3"/>
          <p:cNvPicPr>
            <a:picLocks noChangeAspect="1"/>
          </p:cNvPicPr>
          <p:nvPr/>
        </p:nvPicPr>
        <p:blipFill>
          <a:blip r:embed="rId2">
            <a:extLst/>
          </a:blip>
          <a:stretch>
            <a:fillRect/>
          </a:stretch>
        </p:blipFill>
        <p:spPr>
          <a:xfrm>
            <a:off x="8305159" y="287742"/>
            <a:ext cx="2200276" cy="612457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traight Connector 10"/>
          <p:cNvSpPr/>
          <p:nvPr/>
        </p:nvSpPr>
        <p:spPr>
          <a:xfrm>
            <a:off x="5825999" y="3690870"/>
            <a:ext cx="540001" cy="1"/>
          </a:xfrm>
          <a:prstGeom prst="line">
            <a:avLst/>
          </a:prstGeom>
          <a:ln w="12700">
            <a:solidFill>
              <a:srgbClr val="FFFFFF"/>
            </a:solidFill>
          </a:ln>
        </p:spPr>
        <p:txBody>
          <a:bodyPr lIns="45719" rIns="45719"/>
          <a:lstStyle/>
          <a:p>
            <a:pPr>
              <a:defRPr>
                <a:solidFill>
                  <a:srgbClr val="FFFFFF"/>
                </a:solidFill>
              </a:defRPr>
            </a:pPr>
          </a:p>
        </p:txBody>
      </p:sp>
      <p:grpSp>
        <p:nvGrpSpPr>
          <p:cNvPr id="197" name="Group 12"/>
          <p:cNvGrpSpPr/>
          <p:nvPr/>
        </p:nvGrpSpPr>
        <p:grpSpPr>
          <a:xfrm>
            <a:off x="9966373" y="4441673"/>
            <a:ext cx="1394725" cy="1381278"/>
            <a:chOff x="0" y="0"/>
            <a:chExt cx="1394724" cy="1381276"/>
          </a:xfrm>
        </p:grpSpPr>
        <p:sp>
          <p:nvSpPr>
            <p:cNvPr id="193" name="Freeform: Shape 13"/>
            <p:cNvSpPr/>
            <p:nvPr/>
          </p:nvSpPr>
          <p:spPr>
            <a:xfrm flipH="1" rot="2700000">
              <a:off x="441115" y="55219"/>
              <a:ext cx="571821" cy="13167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68" y="0"/>
                  </a:moveTo>
                  <a:lnTo>
                    <a:pt x="10800" y="52"/>
                  </a:lnTo>
                  <a:lnTo>
                    <a:pt x="10856" y="30"/>
                  </a:lnTo>
                  <a:lnTo>
                    <a:pt x="10932" y="0"/>
                  </a:lnTo>
                  <a:lnTo>
                    <a:pt x="10932" y="104"/>
                  </a:lnTo>
                  <a:lnTo>
                    <a:pt x="11680" y="399"/>
                  </a:lnTo>
                  <a:cubicBezTo>
                    <a:pt x="17809" y="3061"/>
                    <a:pt x="21600" y="6738"/>
                    <a:pt x="21600" y="10800"/>
                  </a:cubicBezTo>
                  <a:cubicBezTo>
                    <a:pt x="21600" y="14862"/>
                    <a:pt x="17809" y="18539"/>
                    <a:pt x="11680" y="21201"/>
                  </a:cubicBezTo>
                  <a:lnTo>
                    <a:pt x="10932" y="21496"/>
                  </a:lnTo>
                  <a:lnTo>
                    <a:pt x="10932" y="21600"/>
                  </a:lnTo>
                  <a:lnTo>
                    <a:pt x="10856" y="21570"/>
                  </a:lnTo>
                  <a:lnTo>
                    <a:pt x="10800" y="21548"/>
                  </a:lnTo>
                  <a:lnTo>
                    <a:pt x="10668" y="21600"/>
                  </a:lnTo>
                  <a:lnTo>
                    <a:pt x="10668" y="21496"/>
                  </a:lnTo>
                  <a:lnTo>
                    <a:pt x="9920" y="21201"/>
                  </a:lnTo>
                  <a:cubicBezTo>
                    <a:pt x="3791" y="18539"/>
                    <a:pt x="0" y="14862"/>
                    <a:pt x="0" y="10800"/>
                  </a:cubicBezTo>
                  <a:cubicBezTo>
                    <a:pt x="0" y="6738"/>
                    <a:pt x="3791" y="3061"/>
                    <a:pt x="9920" y="399"/>
                  </a:cubicBezTo>
                  <a:lnTo>
                    <a:pt x="10668" y="104"/>
                  </a:lnTo>
                  <a:close/>
                </a:path>
              </a:pathLst>
            </a:custGeom>
            <a:solidFill>
              <a:schemeClr val="accent4">
                <a:alpha val="4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nvGrpSpPr>
            <p:cNvPr id="196" name="Group 14"/>
            <p:cNvGrpSpPr/>
            <p:nvPr/>
          </p:nvGrpSpPr>
          <p:grpSpPr>
            <a:xfrm>
              <a:off x="-1" y="0"/>
              <a:ext cx="1344352" cy="1345884"/>
              <a:chOff x="0" y="0"/>
              <a:chExt cx="1344350" cy="1345883"/>
            </a:xfrm>
          </p:grpSpPr>
          <p:sp>
            <p:nvSpPr>
              <p:cNvPr id="194" name="Freeform: Shape 15"/>
              <p:cNvSpPr/>
              <p:nvPr/>
            </p:nvSpPr>
            <p:spPr>
              <a:xfrm flipH="1" rot="2700000">
                <a:off x="392425" y="10037"/>
                <a:ext cx="571821" cy="13119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20" y="349"/>
                    </a:moveTo>
                    <a:lnTo>
                      <a:pt x="10800" y="0"/>
                    </a:lnTo>
                    <a:lnTo>
                      <a:pt x="11680" y="349"/>
                    </a:lnTo>
                    <a:cubicBezTo>
                      <a:pt x="17809" y="3020"/>
                      <a:pt x="21600" y="6710"/>
                      <a:pt x="21600" y="10787"/>
                    </a:cubicBezTo>
                    <a:cubicBezTo>
                      <a:pt x="21600" y="14863"/>
                      <a:pt x="17809" y="18554"/>
                      <a:pt x="11680" y="21225"/>
                    </a:cubicBezTo>
                    <a:lnTo>
                      <a:pt x="10797" y="21600"/>
                    </a:lnTo>
                    <a:lnTo>
                      <a:pt x="9920" y="21225"/>
                    </a:lnTo>
                    <a:cubicBezTo>
                      <a:pt x="3791" y="18554"/>
                      <a:pt x="0" y="14863"/>
                      <a:pt x="0" y="10787"/>
                    </a:cubicBezTo>
                    <a:cubicBezTo>
                      <a:pt x="0" y="6710"/>
                      <a:pt x="3791" y="3020"/>
                      <a:pt x="9920" y="349"/>
                    </a:cubicBezTo>
                    <a:close/>
                  </a:path>
                </a:pathLst>
              </a:custGeom>
              <a:noFill/>
              <a:ln w="12700"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95" name="Straight Connector 16"/>
              <p:cNvSpPr/>
              <p:nvPr/>
            </p:nvSpPr>
            <p:spPr>
              <a:xfrm flipH="1">
                <a:off x="0" y="200370"/>
                <a:ext cx="1145514" cy="1145514"/>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grpSp>
      <p:sp>
        <p:nvSpPr>
          <p:cNvPr id="198" name="Rectangle 18"/>
          <p:cNvSpPr/>
          <p:nvPr/>
        </p:nvSpPr>
        <p:spPr>
          <a:xfrm>
            <a:off x="0" y="0"/>
            <a:ext cx="12192000" cy="6858000"/>
          </a:xfrm>
          <a:prstGeom prst="rect">
            <a:avLst/>
          </a:prstGeom>
          <a:solidFill>
            <a:srgbClr val="243441"/>
          </a:solidFill>
          <a:ln w="12700">
            <a:miter lim="400000"/>
          </a:ln>
        </p:spPr>
        <p:txBody>
          <a:bodyPr lIns="45719" rIns="45719" anchor="ctr"/>
          <a:lstStyle/>
          <a:p>
            <a:pPr algn="ctr">
              <a:defRPr>
                <a:solidFill>
                  <a:srgbClr val="FFFFFF"/>
                </a:solidFill>
              </a:defRPr>
            </a:pPr>
          </a:p>
        </p:txBody>
      </p:sp>
      <p:sp>
        <p:nvSpPr>
          <p:cNvPr id="199" name="Title 1"/>
          <p:cNvSpPr txBox="1"/>
          <p:nvPr>
            <p:ph type="title"/>
          </p:nvPr>
        </p:nvSpPr>
        <p:spPr>
          <a:xfrm>
            <a:off x="302089" y="1051473"/>
            <a:ext cx="4451349" cy="1532952"/>
          </a:xfrm>
          <a:prstGeom prst="rect">
            <a:avLst/>
          </a:prstGeom>
        </p:spPr>
        <p:txBody>
          <a:bodyPr anchor="b"/>
          <a:lstStyle>
            <a:lvl1pPr algn="ctr">
              <a:defRPr sz="4800"/>
            </a:lvl1pPr>
          </a:lstStyle>
          <a:p>
            <a:pPr/>
            <a:r>
              <a:t>Python Script</a:t>
            </a:r>
          </a:p>
        </p:txBody>
      </p:sp>
      <p:grpSp>
        <p:nvGrpSpPr>
          <p:cNvPr id="211" name="Group 20"/>
          <p:cNvGrpSpPr/>
          <p:nvPr/>
        </p:nvGrpSpPr>
        <p:grpSpPr>
          <a:xfrm>
            <a:off x="2200275" y="2840038"/>
            <a:ext cx="2216150" cy="1177925"/>
            <a:chOff x="0" y="0"/>
            <a:chExt cx="2216150" cy="1177924"/>
          </a:xfrm>
        </p:grpSpPr>
        <p:sp>
          <p:nvSpPr>
            <p:cNvPr id="200" name="Rectangle 21"/>
            <p:cNvSpPr/>
            <p:nvPr/>
          </p:nvSpPr>
          <p:spPr>
            <a:xfrm>
              <a:off x="0" y="-1"/>
              <a:ext cx="2216150" cy="1177926"/>
            </a:xfrm>
            <a:prstGeom prst="rect">
              <a:avLst/>
            </a:prstGeom>
            <a:solidFill>
              <a:srgbClr val="243441">
                <a:alpha val="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nvGrpSpPr>
            <p:cNvPr id="203" name="Group 24"/>
            <p:cNvGrpSpPr/>
            <p:nvPr/>
          </p:nvGrpSpPr>
          <p:grpSpPr>
            <a:xfrm>
              <a:off x="627018" y="277623"/>
              <a:ext cx="1009282" cy="464741"/>
              <a:chOff x="0" y="0"/>
              <a:chExt cx="1009280" cy="464739"/>
            </a:xfrm>
          </p:grpSpPr>
          <p:sp>
            <p:nvSpPr>
              <p:cNvPr id="201" name="Freeform: Shape 32"/>
              <p:cNvSpPr/>
              <p:nvPr/>
            </p:nvSpPr>
            <p:spPr>
              <a:xfrm rot="5400000">
                <a:off x="544541" y="-1"/>
                <a:ext cx="464740" cy="4647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72" y="21560"/>
                    </a:moveTo>
                    <a:lnTo>
                      <a:pt x="21561" y="21561"/>
                    </a:lnTo>
                    <a:lnTo>
                      <a:pt x="21560" y="21572"/>
                    </a:lnTo>
                    <a:lnTo>
                      <a:pt x="21549" y="21561"/>
                    </a:lnTo>
                    <a:lnTo>
                      <a:pt x="20736" y="21600"/>
                    </a:lnTo>
                    <a:cubicBezTo>
                      <a:pt x="15429" y="21600"/>
                      <a:pt x="10122" y="19576"/>
                      <a:pt x="6073" y="15527"/>
                    </a:cubicBezTo>
                    <a:cubicBezTo>
                      <a:pt x="2024" y="11478"/>
                      <a:pt x="0" y="6171"/>
                      <a:pt x="0" y="864"/>
                    </a:cubicBezTo>
                    <a:lnTo>
                      <a:pt x="39" y="51"/>
                    </a:lnTo>
                    <a:lnTo>
                      <a:pt x="28" y="40"/>
                    </a:lnTo>
                    <a:lnTo>
                      <a:pt x="39" y="39"/>
                    </a:lnTo>
                    <a:lnTo>
                      <a:pt x="40" y="28"/>
                    </a:lnTo>
                    <a:lnTo>
                      <a:pt x="51" y="39"/>
                    </a:lnTo>
                    <a:lnTo>
                      <a:pt x="864" y="0"/>
                    </a:lnTo>
                    <a:cubicBezTo>
                      <a:pt x="6171" y="0"/>
                      <a:pt x="11478" y="2024"/>
                      <a:pt x="15527" y="6073"/>
                    </a:cubicBezTo>
                    <a:cubicBezTo>
                      <a:pt x="19576" y="10122"/>
                      <a:pt x="21600" y="15429"/>
                      <a:pt x="21600" y="20736"/>
                    </a:cubicBezTo>
                    <a:lnTo>
                      <a:pt x="21561" y="21549"/>
                    </a:lnTo>
                    <a:close/>
                  </a:path>
                </a:pathLst>
              </a:custGeom>
              <a:solidFill>
                <a:schemeClr val="accent4">
                  <a:alpha val="4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02" name="Freeform: Shape 33"/>
              <p:cNvSpPr/>
              <p:nvPr/>
            </p:nvSpPr>
            <p:spPr>
              <a:xfrm flipH="1" rot="16200000">
                <a:off x="0" y="-1"/>
                <a:ext cx="464740" cy="4647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72" y="21560"/>
                    </a:moveTo>
                    <a:lnTo>
                      <a:pt x="21561" y="21561"/>
                    </a:lnTo>
                    <a:lnTo>
                      <a:pt x="21560" y="21572"/>
                    </a:lnTo>
                    <a:lnTo>
                      <a:pt x="21549" y="21561"/>
                    </a:lnTo>
                    <a:lnTo>
                      <a:pt x="20736" y="21600"/>
                    </a:lnTo>
                    <a:cubicBezTo>
                      <a:pt x="15429" y="21600"/>
                      <a:pt x="10122" y="19576"/>
                      <a:pt x="6073" y="15527"/>
                    </a:cubicBezTo>
                    <a:cubicBezTo>
                      <a:pt x="2024" y="11478"/>
                      <a:pt x="0" y="6171"/>
                      <a:pt x="0" y="864"/>
                    </a:cubicBezTo>
                    <a:lnTo>
                      <a:pt x="39" y="51"/>
                    </a:lnTo>
                    <a:lnTo>
                      <a:pt x="28" y="40"/>
                    </a:lnTo>
                    <a:lnTo>
                      <a:pt x="39" y="39"/>
                    </a:lnTo>
                    <a:lnTo>
                      <a:pt x="40" y="28"/>
                    </a:lnTo>
                    <a:lnTo>
                      <a:pt x="51" y="39"/>
                    </a:lnTo>
                    <a:lnTo>
                      <a:pt x="864" y="0"/>
                    </a:lnTo>
                    <a:cubicBezTo>
                      <a:pt x="6171" y="0"/>
                      <a:pt x="11478" y="2024"/>
                      <a:pt x="15527" y="6073"/>
                    </a:cubicBezTo>
                    <a:cubicBezTo>
                      <a:pt x="19576" y="10122"/>
                      <a:pt x="21600" y="15429"/>
                      <a:pt x="21600" y="20736"/>
                    </a:cubicBezTo>
                    <a:lnTo>
                      <a:pt x="21561" y="21549"/>
                    </a:lnTo>
                    <a:close/>
                  </a:path>
                </a:pathLst>
              </a:custGeom>
              <a:solidFill>
                <a:schemeClr val="accent4">
                  <a:alpha val="4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210" name="Group 25"/>
            <p:cNvGrpSpPr/>
            <p:nvPr/>
          </p:nvGrpSpPr>
          <p:grpSpPr>
            <a:xfrm>
              <a:off x="586426" y="232625"/>
              <a:ext cx="1029387" cy="765800"/>
              <a:chOff x="0" y="0"/>
              <a:chExt cx="1029385" cy="765798"/>
            </a:xfrm>
          </p:grpSpPr>
          <p:grpSp>
            <p:nvGrpSpPr>
              <p:cNvPr id="206" name="Group 26"/>
              <p:cNvGrpSpPr/>
              <p:nvPr/>
            </p:nvGrpSpPr>
            <p:grpSpPr>
              <a:xfrm>
                <a:off x="265710" y="-1"/>
                <a:ext cx="763676" cy="765800"/>
                <a:chOff x="0" y="0"/>
                <a:chExt cx="763675" cy="765798"/>
              </a:xfrm>
            </p:grpSpPr>
            <p:sp>
              <p:nvSpPr>
                <p:cNvPr id="204" name="Freeform: Shape 30"/>
                <p:cNvSpPr/>
                <p:nvPr/>
              </p:nvSpPr>
              <p:spPr>
                <a:xfrm rot="5400000">
                  <a:off x="297851" y="-1"/>
                  <a:ext cx="464740" cy="4647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72" y="21560"/>
                      </a:moveTo>
                      <a:lnTo>
                        <a:pt x="21561" y="21561"/>
                      </a:lnTo>
                      <a:lnTo>
                        <a:pt x="21560" y="21572"/>
                      </a:lnTo>
                      <a:lnTo>
                        <a:pt x="21549" y="21561"/>
                      </a:lnTo>
                      <a:lnTo>
                        <a:pt x="20736" y="21600"/>
                      </a:lnTo>
                      <a:cubicBezTo>
                        <a:pt x="15429" y="21600"/>
                        <a:pt x="10122" y="19576"/>
                        <a:pt x="6073" y="15527"/>
                      </a:cubicBezTo>
                      <a:cubicBezTo>
                        <a:pt x="2024" y="11478"/>
                        <a:pt x="0" y="6171"/>
                        <a:pt x="0" y="864"/>
                      </a:cubicBezTo>
                      <a:lnTo>
                        <a:pt x="39" y="51"/>
                      </a:lnTo>
                      <a:lnTo>
                        <a:pt x="28" y="40"/>
                      </a:lnTo>
                      <a:lnTo>
                        <a:pt x="39" y="39"/>
                      </a:lnTo>
                      <a:lnTo>
                        <a:pt x="40" y="28"/>
                      </a:lnTo>
                      <a:lnTo>
                        <a:pt x="51" y="39"/>
                      </a:lnTo>
                      <a:lnTo>
                        <a:pt x="864" y="0"/>
                      </a:lnTo>
                      <a:cubicBezTo>
                        <a:pt x="6171" y="0"/>
                        <a:pt x="11478" y="2024"/>
                        <a:pt x="15527" y="6073"/>
                      </a:cubicBezTo>
                      <a:cubicBezTo>
                        <a:pt x="19576" y="10122"/>
                        <a:pt x="21600" y="15429"/>
                        <a:pt x="21600" y="20736"/>
                      </a:cubicBezTo>
                      <a:lnTo>
                        <a:pt x="21561" y="21549"/>
                      </a:lnTo>
                      <a:close/>
                    </a:path>
                  </a:pathLst>
                </a:custGeom>
                <a:noFill/>
                <a:ln w="12700"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05" name="Straight Connector 31"/>
                <p:cNvSpPr/>
                <p:nvPr/>
              </p:nvSpPr>
              <p:spPr>
                <a:xfrm flipH="1">
                  <a:off x="0" y="2123"/>
                  <a:ext cx="763676" cy="763676"/>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209" name="Group 27"/>
              <p:cNvGrpSpPr/>
              <p:nvPr/>
            </p:nvGrpSpPr>
            <p:grpSpPr>
              <a:xfrm>
                <a:off x="-1" y="-1"/>
                <a:ext cx="763862" cy="765800"/>
                <a:chOff x="0" y="0"/>
                <a:chExt cx="763860" cy="765798"/>
              </a:xfrm>
            </p:grpSpPr>
            <p:sp>
              <p:nvSpPr>
                <p:cNvPr id="207" name="Freeform: Shape 28"/>
                <p:cNvSpPr/>
                <p:nvPr/>
              </p:nvSpPr>
              <p:spPr>
                <a:xfrm flipH="1" rot="16200000">
                  <a:off x="-1" y="0"/>
                  <a:ext cx="464741" cy="4647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72" y="21560"/>
                      </a:moveTo>
                      <a:lnTo>
                        <a:pt x="21561" y="21561"/>
                      </a:lnTo>
                      <a:lnTo>
                        <a:pt x="21560" y="21572"/>
                      </a:lnTo>
                      <a:lnTo>
                        <a:pt x="21549" y="21561"/>
                      </a:lnTo>
                      <a:lnTo>
                        <a:pt x="20736" y="21600"/>
                      </a:lnTo>
                      <a:cubicBezTo>
                        <a:pt x="15429" y="21600"/>
                        <a:pt x="10122" y="19576"/>
                        <a:pt x="6073" y="15527"/>
                      </a:cubicBezTo>
                      <a:cubicBezTo>
                        <a:pt x="2024" y="11478"/>
                        <a:pt x="0" y="6171"/>
                        <a:pt x="0" y="864"/>
                      </a:cubicBezTo>
                      <a:lnTo>
                        <a:pt x="39" y="51"/>
                      </a:lnTo>
                      <a:lnTo>
                        <a:pt x="28" y="40"/>
                      </a:lnTo>
                      <a:lnTo>
                        <a:pt x="39" y="39"/>
                      </a:lnTo>
                      <a:lnTo>
                        <a:pt x="40" y="28"/>
                      </a:lnTo>
                      <a:lnTo>
                        <a:pt x="51" y="39"/>
                      </a:lnTo>
                      <a:lnTo>
                        <a:pt x="864" y="0"/>
                      </a:lnTo>
                      <a:cubicBezTo>
                        <a:pt x="6171" y="0"/>
                        <a:pt x="11478" y="2024"/>
                        <a:pt x="15527" y="6073"/>
                      </a:cubicBezTo>
                      <a:cubicBezTo>
                        <a:pt x="19576" y="10122"/>
                        <a:pt x="21600" y="15429"/>
                        <a:pt x="21600" y="20736"/>
                      </a:cubicBezTo>
                      <a:lnTo>
                        <a:pt x="21561" y="21549"/>
                      </a:lnTo>
                      <a:close/>
                    </a:path>
                  </a:pathLst>
                </a:custGeom>
                <a:noFill/>
                <a:ln w="12700" cap="flat">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08" name="Straight Connector 29"/>
                <p:cNvSpPr/>
                <p:nvPr/>
              </p:nvSpPr>
              <p:spPr>
                <a:xfrm>
                  <a:off x="185" y="2123"/>
                  <a:ext cx="763676" cy="763676"/>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grpSp>
      </p:grpSp>
      <p:sp>
        <p:nvSpPr>
          <p:cNvPr id="212" name="Rectangle 35"/>
          <p:cNvSpPr/>
          <p:nvPr/>
        </p:nvSpPr>
        <p:spPr>
          <a:xfrm>
            <a:off x="6654794" y="0"/>
            <a:ext cx="5537206" cy="6858000"/>
          </a:xfrm>
          <a:prstGeom prst="rect">
            <a:avLst/>
          </a:prstGeom>
          <a:solidFill>
            <a:srgbClr val="000000">
              <a:alpha val="20000"/>
            </a:srgbClr>
          </a:solidFill>
          <a:ln w="12700">
            <a:miter lim="400000"/>
          </a:ln>
        </p:spPr>
        <p:txBody>
          <a:bodyPr lIns="45719" rIns="45719" anchor="ctr"/>
          <a:lstStyle/>
          <a:p>
            <a:pPr algn="ctr">
              <a:defRPr>
                <a:solidFill>
                  <a:srgbClr val="000000">
                    <a:alpha val="20000"/>
                  </a:srgbClr>
                </a:solidFill>
              </a:defRPr>
            </a:pPr>
          </a:p>
        </p:txBody>
      </p:sp>
      <p:pic>
        <p:nvPicPr>
          <p:cNvPr id="213" name="Picture 34" descr="Picture 34"/>
          <p:cNvPicPr>
            <a:picLocks noChangeAspect="1"/>
          </p:cNvPicPr>
          <p:nvPr/>
        </p:nvPicPr>
        <p:blipFill>
          <a:blip r:embed="rId2">
            <a:extLst/>
          </a:blip>
          <a:stretch>
            <a:fillRect/>
          </a:stretch>
        </p:blipFill>
        <p:spPr>
          <a:xfrm>
            <a:off x="4897835" y="391886"/>
            <a:ext cx="7068616" cy="628742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Title 1"/>
          <p:cNvSpPr txBox="1"/>
          <p:nvPr>
            <p:ph type="title"/>
          </p:nvPr>
        </p:nvSpPr>
        <p:spPr>
          <a:xfrm>
            <a:off x="677148" y="469783"/>
            <a:ext cx="10837703" cy="1515873"/>
          </a:xfrm>
          <a:prstGeom prst="rect">
            <a:avLst/>
          </a:prstGeom>
        </p:spPr>
        <p:txBody>
          <a:bodyPr/>
          <a:lstStyle/>
          <a:p>
            <a:pPr/>
            <a:r>
              <a:t>ARIMA: Auto Regressive Integrated Moving Average</a:t>
            </a:r>
          </a:p>
        </p:txBody>
      </p:sp>
      <p:sp>
        <p:nvSpPr>
          <p:cNvPr id="216" name="Content Placeholder 2"/>
          <p:cNvSpPr txBox="1"/>
          <p:nvPr>
            <p:ph type="body" idx="1"/>
          </p:nvPr>
        </p:nvSpPr>
        <p:spPr>
          <a:xfrm>
            <a:off x="184557" y="1666875"/>
            <a:ext cx="10921594" cy="4102101"/>
          </a:xfrm>
          <a:prstGeom prst="rect">
            <a:avLst/>
          </a:prstGeom>
        </p:spPr>
        <p:txBody>
          <a:bodyPr/>
          <a:lstStyle/>
          <a:p>
            <a:pPr marL="359999" indent="-359999">
              <a:defRPr sz="2200"/>
            </a:pPr>
            <a:r>
              <a:t>Four Steps:</a:t>
            </a:r>
          </a:p>
          <a:p>
            <a:pPr marL="359999" indent="-359999">
              <a:defRPr sz="2200"/>
            </a:pPr>
            <a:r>
              <a:t>Identification: Find the best values reproducing the time series variable to forecast.</a:t>
            </a:r>
          </a:p>
          <a:p>
            <a:pPr marL="359999" indent="-359999">
              <a:defRPr sz="2200"/>
            </a:pPr>
            <a:r>
              <a:t>Analysis and Differentiation: Study the time series, in our study we will use different statistical tools such as ACF and PACF tests.</a:t>
            </a:r>
          </a:p>
          <a:p>
            <a:pPr marL="359999" indent="-359999">
              <a:defRPr sz="2200"/>
            </a:pPr>
            <a:r>
              <a:t>Adjust the Arima Model: Extract and determine coefficients and adjust the model.</a:t>
            </a:r>
          </a:p>
          <a:p>
            <a:pPr marL="359999" indent="-359999">
              <a:defRPr sz="2200"/>
            </a:pPr>
            <a:r>
              <a:t>Prediction: Once the best model has been selected, we can make a forecast based on probabilistic future values.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Rectangle 11"/>
          <p:cNvSpPr/>
          <p:nvPr/>
        </p:nvSpPr>
        <p:spPr>
          <a:xfrm>
            <a:off x="0" y="0"/>
            <a:ext cx="12192000" cy="6858000"/>
          </a:xfrm>
          <a:prstGeom prst="rect">
            <a:avLst/>
          </a:prstGeom>
          <a:solidFill>
            <a:srgbClr val="243441"/>
          </a:solidFill>
          <a:ln w="12700">
            <a:miter lim="400000"/>
          </a:ln>
        </p:spPr>
        <p:txBody>
          <a:bodyPr lIns="45719" rIns="45719" anchor="ctr"/>
          <a:lstStyle/>
          <a:p>
            <a:pPr algn="ctr">
              <a:defRPr>
                <a:solidFill>
                  <a:srgbClr val="FFFFFF"/>
                </a:solidFill>
              </a:defRPr>
            </a:pPr>
          </a:p>
        </p:txBody>
      </p:sp>
      <p:sp>
        <p:nvSpPr>
          <p:cNvPr id="219" name="Title 1"/>
          <p:cNvSpPr txBox="1"/>
          <p:nvPr>
            <p:ph type="title"/>
          </p:nvPr>
        </p:nvSpPr>
        <p:spPr>
          <a:xfrm>
            <a:off x="1079999" y="539999"/>
            <a:ext cx="3345951" cy="2303215"/>
          </a:xfrm>
          <a:prstGeom prst="rect">
            <a:avLst/>
          </a:prstGeom>
        </p:spPr>
        <p:txBody>
          <a:bodyPr anchor="ctr"/>
          <a:lstStyle>
            <a:lvl1pPr algn="ctr"/>
          </a:lstStyle>
          <a:p>
            <a:pPr/>
            <a:r>
              <a:t>Arima: Read in the data</a:t>
            </a:r>
          </a:p>
        </p:txBody>
      </p:sp>
      <p:sp>
        <p:nvSpPr>
          <p:cNvPr id="220" name="Straight Connector 13"/>
          <p:cNvSpPr/>
          <p:nvPr/>
        </p:nvSpPr>
        <p:spPr>
          <a:xfrm>
            <a:off x="4985384" y="1422241"/>
            <a:ext cx="1" cy="540001"/>
          </a:xfrm>
          <a:prstGeom prst="line">
            <a:avLst/>
          </a:prstGeom>
          <a:ln w="12700">
            <a:solidFill>
              <a:srgbClr val="FFFFFF"/>
            </a:solidFill>
          </a:ln>
        </p:spPr>
        <p:txBody>
          <a:bodyPr lIns="45719" rIns="45719"/>
          <a:lstStyle/>
          <a:p>
            <a:pPr>
              <a:defRPr>
                <a:solidFill>
                  <a:srgbClr val="FFFFFF"/>
                </a:solidFill>
              </a:defRPr>
            </a:pPr>
          </a:p>
        </p:txBody>
      </p:sp>
      <p:sp>
        <p:nvSpPr>
          <p:cNvPr id="221" name="Content Placeholder 8"/>
          <p:cNvSpPr txBox="1"/>
          <p:nvPr>
            <p:ph type="body" sz="quarter" idx="1"/>
          </p:nvPr>
        </p:nvSpPr>
        <p:spPr>
          <a:xfrm>
            <a:off x="5543551" y="539999"/>
            <a:ext cx="6107462" cy="2303215"/>
          </a:xfrm>
          <a:prstGeom prst="rect">
            <a:avLst/>
          </a:prstGeom>
        </p:spPr>
        <p:txBody>
          <a:bodyPr anchor="ctr"/>
          <a:lstStyle/>
          <a:p>
            <a:pPr marL="359999" indent="-359999">
              <a:lnSpc>
                <a:spcPct val="112500"/>
              </a:lnSpc>
              <a:defRPr sz="1700"/>
            </a:pPr>
            <a:r>
              <a:t>Below is the r code to read in the data and set the data to a time series.</a:t>
            </a:r>
          </a:p>
          <a:p>
            <a:pPr marL="359999" indent="-359999">
              <a:lnSpc>
                <a:spcPct val="112500"/>
              </a:lnSpc>
              <a:defRPr sz="1700"/>
            </a:pPr>
            <a:r>
              <a:t>Daily: frequency = 253, for the number of days the stock market is open a year.</a:t>
            </a:r>
          </a:p>
          <a:p>
            <a:pPr marL="359999" indent="-359999">
              <a:lnSpc>
                <a:spcPct val="112500"/>
              </a:lnSpc>
              <a:defRPr sz="1700"/>
            </a:pPr>
            <a:r>
              <a:t>Weekly: frequency = 52, 52 weeks in the year.</a:t>
            </a:r>
          </a:p>
          <a:p>
            <a:pPr marL="359999" indent="-359999">
              <a:lnSpc>
                <a:spcPct val="112500"/>
              </a:lnSpc>
              <a:defRPr sz="1700"/>
            </a:pPr>
            <a:r>
              <a:t>Note: It is very important to have the proper frequency.</a:t>
            </a:r>
          </a:p>
        </p:txBody>
      </p:sp>
      <p:sp>
        <p:nvSpPr>
          <p:cNvPr id="222" name="Rectangle 15"/>
          <p:cNvSpPr/>
          <p:nvPr/>
        </p:nvSpPr>
        <p:spPr>
          <a:xfrm>
            <a:off x="0" y="3428999"/>
            <a:ext cx="12192000" cy="3429000"/>
          </a:xfrm>
          <a:prstGeom prst="rect">
            <a:avLst/>
          </a:prstGeom>
          <a:solidFill>
            <a:srgbClr val="243441"/>
          </a:solidFill>
          <a:ln w="12700">
            <a:miter lim="400000"/>
          </a:ln>
        </p:spPr>
        <p:txBody>
          <a:bodyPr lIns="45719" rIns="45719" anchor="ctr"/>
          <a:lstStyle/>
          <a:p>
            <a:pPr algn="ctr">
              <a:defRPr>
                <a:solidFill>
                  <a:srgbClr val="000000">
                    <a:alpha val="20000"/>
                  </a:srgbClr>
                </a:solidFill>
              </a:defRPr>
            </a:pPr>
          </a:p>
        </p:txBody>
      </p:sp>
      <p:pic>
        <p:nvPicPr>
          <p:cNvPr id="223" name="Content Placeholder 4" descr="Content Placeholder 4"/>
          <p:cNvPicPr>
            <a:picLocks noChangeAspect="1"/>
          </p:cNvPicPr>
          <p:nvPr/>
        </p:nvPicPr>
        <p:blipFill>
          <a:blip r:embed="rId2">
            <a:extLst/>
          </a:blip>
          <a:stretch>
            <a:fillRect/>
          </a:stretch>
        </p:blipFill>
        <p:spPr>
          <a:xfrm>
            <a:off x="541339" y="4082658"/>
            <a:ext cx="11109674" cy="216638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Rectangle 10"/>
          <p:cNvSpPr/>
          <p:nvPr/>
        </p:nvSpPr>
        <p:spPr>
          <a:xfrm>
            <a:off x="0" y="0"/>
            <a:ext cx="12192000" cy="6858000"/>
          </a:xfrm>
          <a:prstGeom prst="rect">
            <a:avLst/>
          </a:prstGeom>
          <a:solidFill>
            <a:srgbClr val="243441"/>
          </a:solidFill>
          <a:ln w="12700">
            <a:miter lim="400000"/>
          </a:ln>
        </p:spPr>
        <p:txBody>
          <a:bodyPr lIns="45719" rIns="45719" anchor="ctr"/>
          <a:lstStyle/>
          <a:p>
            <a:pPr algn="ctr">
              <a:defRPr>
                <a:solidFill>
                  <a:srgbClr val="FFFFFF"/>
                </a:solidFill>
              </a:defRPr>
            </a:pPr>
          </a:p>
        </p:txBody>
      </p:sp>
      <p:sp>
        <p:nvSpPr>
          <p:cNvPr id="226" name="Title 1"/>
          <p:cNvSpPr txBox="1"/>
          <p:nvPr>
            <p:ph type="title"/>
          </p:nvPr>
        </p:nvSpPr>
        <p:spPr>
          <a:xfrm>
            <a:off x="540987" y="540032"/>
            <a:ext cx="3884964" cy="1331605"/>
          </a:xfrm>
          <a:prstGeom prst="rect">
            <a:avLst/>
          </a:prstGeom>
        </p:spPr>
        <p:txBody>
          <a:bodyPr anchor="b"/>
          <a:lstStyle>
            <a:lvl1pPr algn="ctr"/>
          </a:lstStyle>
          <a:p>
            <a:pPr/>
            <a:r>
              <a:t>ARIMA: ADF tests</a:t>
            </a:r>
          </a:p>
        </p:txBody>
      </p:sp>
      <p:sp>
        <p:nvSpPr>
          <p:cNvPr id="227" name="Straight Connector 12"/>
          <p:cNvSpPr/>
          <p:nvPr/>
        </p:nvSpPr>
        <p:spPr>
          <a:xfrm>
            <a:off x="2213468" y="2310207"/>
            <a:ext cx="540001" cy="1"/>
          </a:xfrm>
          <a:prstGeom prst="line">
            <a:avLst/>
          </a:prstGeom>
          <a:ln w="12700">
            <a:solidFill>
              <a:srgbClr val="FFFFFF"/>
            </a:solidFill>
          </a:ln>
        </p:spPr>
        <p:txBody>
          <a:bodyPr lIns="45719" rIns="45719"/>
          <a:lstStyle/>
          <a:p>
            <a:pPr>
              <a:defRPr>
                <a:solidFill>
                  <a:srgbClr val="FFFFFF"/>
                </a:solidFill>
              </a:defRPr>
            </a:pPr>
          </a:p>
        </p:txBody>
      </p:sp>
      <p:sp>
        <p:nvSpPr>
          <p:cNvPr id="228" name="Content Placeholder 7"/>
          <p:cNvSpPr txBox="1"/>
          <p:nvPr>
            <p:ph type="body" sz="quarter" idx="1"/>
          </p:nvPr>
        </p:nvSpPr>
        <p:spPr>
          <a:xfrm>
            <a:off x="540987" y="2759075"/>
            <a:ext cx="3884964" cy="3009900"/>
          </a:xfrm>
          <a:prstGeom prst="rect">
            <a:avLst/>
          </a:prstGeom>
        </p:spPr>
        <p:txBody>
          <a:bodyPr/>
          <a:lstStyle/>
          <a:p>
            <a:pPr/>
            <a:r>
              <a:t>Run ADF on both Daily and Weekly data.</a:t>
            </a:r>
          </a:p>
          <a:p>
            <a:pPr/>
          </a:p>
          <a:p>
            <a:pPr/>
            <a:r>
              <a:t>We run further analysis included in our detailed report</a:t>
            </a:r>
          </a:p>
        </p:txBody>
      </p:sp>
      <p:sp>
        <p:nvSpPr>
          <p:cNvPr id="229" name="Rectangle 14"/>
          <p:cNvSpPr/>
          <p:nvPr/>
        </p:nvSpPr>
        <p:spPr>
          <a:xfrm>
            <a:off x="4986336" y="0"/>
            <a:ext cx="7205665" cy="6858000"/>
          </a:xfrm>
          <a:prstGeom prst="rect">
            <a:avLst/>
          </a:prstGeom>
          <a:solidFill>
            <a:srgbClr val="000000">
              <a:alpha val="20000"/>
            </a:srgbClr>
          </a:solidFill>
          <a:ln w="12700">
            <a:miter lim="400000"/>
          </a:ln>
        </p:spPr>
        <p:txBody>
          <a:bodyPr lIns="45719" rIns="45719" anchor="ctr"/>
          <a:lstStyle/>
          <a:p>
            <a:pPr algn="ctr">
              <a:defRPr>
                <a:solidFill>
                  <a:srgbClr val="000000">
                    <a:alpha val="20000"/>
                  </a:srgbClr>
                </a:solidFill>
              </a:defRPr>
            </a:pPr>
          </a:p>
        </p:txBody>
      </p:sp>
      <p:pic>
        <p:nvPicPr>
          <p:cNvPr id="230" name="Content Placeholder 3" descr="Content Placeholder 3"/>
          <p:cNvPicPr>
            <a:picLocks noChangeAspect="1"/>
          </p:cNvPicPr>
          <p:nvPr/>
        </p:nvPicPr>
        <p:blipFill>
          <a:blip r:embed="rId2">
            <a:extLst/>
          </a:blip>
          <a:stretch>
            <a:fillRect/>
          </a:stretch>
        </p:blipFill>
        <p:spPr>
          <a:xfrm>
            <a:off x="5537200" y="1533852"/>
            <a:ext cx="6113813" cy="378764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LeafVTI">
  <a:themeElements>
    <a:clrScheme name="LeafVTI">
      <a:dk1>
        <a:srgbClr val="000000"/>
      </a:dk1>
      <a:lt1>
        <a:srgbClr val="243441"/>
      </a:lt1>
      <a:dk2>
        <a:srgbClr val="A7A7A7"/>
      </a:dk2>
      <a:lt2>
        <a:srgbClr val="535353"/>
      </a:lt2>
      <a:accent1>
        <a:srgbClr val="3B88B1"/>
      </a:accent1>
      <a:accent2>
        <a:srgbClr val="46B3AC"/>
      </a:accent2>
      <a:accent3>
        <a:srgbClr val="4D68C3"/>
      </a:accent3>
      <a:accent4>
        <a:srgbClr val="B13E3B"/>
      </a:accent4>
      <a:accent5>
        <a:srgbClr val="C3814D"/>
      </a:accent5>
      <a:accent6>
        <a:srgbClr val="B1A03B"/>
      </a:accent6>
      <a:hlink>
        <a:srgbClr val="0000FF"/>
      </a:hlink>
      <a:folHlink>
        <a:srgbClr val="FF00FF"/>
      </a:folHlink>
    </a:clrScheme>
    <a:fontScheme name="LeafVTI">
      <a:majorFont>
        <a:latin typeface="Avenir Next LT Pro Light"/>
        <a:ea typeface="Avenir Next LT Pro Light"/>
        <a:cs typeface="Avenir Next LT Pro Light"/>
      </a:majorFont>
      <a:minorFont>
        <a:latin typeface="Helvetica"/>
        <a:ea typeface="Helvetica"/>
        <a:cs typeface="Helvetica"/>
      </a:minorFont>
    </a:fontScheme>
    <a:fmtScheme name="Leaf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0795" cap="flat">
          <a:solidFill>
            <a:schemeClr val="accent1"/>
          </a:solidFill>
          <a:prstDash val="solid"/>
          <a:round/>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venir Next LT Pro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0795"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venir Next LT Pro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LeafVTI">
  <a:themeElements>
    <a:clrScheme name="LeafVTI">
      <a:dk1>
        <a:srgbClr val="000000"/>
      </a:dk1>
      <a:lt1>
        <a:srgbClr val="FFFFFF"/>
      </a:lt1>
      <a:dk2>
        <a:srgbClr val="A7A7A7"/>
      </a:dk2>
      <a:lt2>
        <a:srgbClr val="535353"/>
      </a:lt2>
      <a:accent1>
        <a:srgbClr val="3B88B1"/>
      </a:accent1>
      <a:accent2>
        <a:srgbClr val="46B3AC"/>
      </a:accent2>
      <a:accent3>
        <a:srgbClr val="4D68C3"/>
      </a:accent3>
      <a:accent4>
        <a:srgbClr val="B13E3B"/>
      </a:accent4>
      <a:accent5>
        <a:srgbClr val="C3814D"/>
      </a:accent5>
      <a:accent6>
        <a:srgbClr val="B1A03B"/>
      </a:accent6>
      <a:hlink>
        <a:srgbClr val="0000FF"/>
      </a:hlink>
      <a:folHlink>
        <a:srgbClr val="FF00FF"/>
      </a:folHlink>
    </a:clrScheme>
    <a:fontScheme name="LeafVTI">
      <a:majorFont>
        <a:latin typeface="Avenir Next LT Pro Light"/>
        <a:ea typeface="Avenir Next LT Pro Light"/>
        <a:cs typeface="Avenir Next LT Pro Light"/>
      </a:majorFont>
      <a:minorFont>
        <a:latin typeface="Helvetica"/>
        <a:ea typeface="Helvetica"/>
        <a:cs typeface="Helvetica"/>
      </a:minorFont>
    </a:fontScheme>
    <a:fmtScheme name="Leaf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0795" cap="flat">
          <a:solidFill>
            <a:schemeClr val="accent1"/>
          </a:solidFill>
          <a:prstDash val="solid"/>
          <a:round/>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venir Next LT Pro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0795"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venir Next LT Pro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